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4" r:id="rId1"/>
    <p:sldMasterId id="2147483702" r:id="rId2"/>
    <p:sldMasterId id="2147483686" r:id="rId3"/>
  </p:sldMasterIdLst>
  <p:notesMasterIdLst>
    <p:notesMasterId r:id="rId25"/>
  </p:notesMasterIdLst>
  <p:handoutMasterIdLst>
    <p:handoutMasterId r:id="rId26"/>
  </p:handoutMasterIdLst>
  <p:sldIdLst>
    <p:sldId id="277" r:id="rId4"/>
    <p:sldId id="399" r:id="rId5"/>
    <p:sldId id="400" r:id="rId6"/>
    <p:sldId id="408" r:id="rId7"/>
    <p:sldId id="401" r:id="rId8"/>
    <p:sldId id="402" r:id="rId9"/>
    <p:sldId id="411" r:id="rId10"/>
    <p:sldId id="412" r:id="rId11"/>
    <p:sldId id="403" r:id="rId12"/>
    <p:sldId id="409" r:id="rId13"/>
    <p:sldId id="410" r:id="rId14"/>
    <p:sldId id="413" r:id="rId15"/>
    <p:sldId id="414" r:id="rId16"/>
    <p:sldId id="415" r:id="rId17"/>
    <p:sldId id="419" r:id="rId18"/>
    <p:sldId id="416" r:id="rId19"/>
    <p:sldId id="417" r:id="rId20"/>
    <p:sldId id="418" r:id="rId21"/>
    <p:sldId id="420" r:id="rId22"/>
    <p:sldId id="421" r:id="rId23"/>
    <p:sldId id="42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D8137"/>
    <a:srgbClr val="BC8F00"/>
    <a:srgbClr val="860000"/>
    <a:srgbClr val="00B0F0"/>
    <a:srgbClr val="1B3F5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074" autoAdjust="0"/>
    <p:restoredTop sz="94660" autoAdjust="0"/>
  </p:normalViewPr>
  <p:slideViewPr>
    <p:cSldViewPr snapToGrid="0">
      <p:cViewPr varScale="1">
        <p:scale>
          <a:sx n="82" d="100"/>
          <a:sy n="82" d="100"/>
        </p:scale>
        <p:origin x="946" y="7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67" d="100"/>
          <a:sy n="67" d="100"/>
        </p:scale>
        <p:origin x="-3168" y="-77"/>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handoutMaster" Target="handoutMasters/handoutMaster1.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viewProps" Target="view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5.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CDA8E9-9948-4BC7-A1DE-415AE6D34228}" type="datetimeFigureOut">
              <a:rPr lang="en-US" smtClean="0"/>
              <a:pPr/>
              <a:t>11/30/2023</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9B5F544-A886-482E-AF73-1D6364AAC657}" type="slidenum">
              <a:rPr lang="en-US" smtClean="0"/>
              <a:pPr/>
              <a:t>‹#›</a:t>
            </a:fld>
            <a:endParaRPr lang="en-US"/>
          </a:p>
        </p:txBody>
      </p:sp>
    </p:spTree>
    <p:extLst>
      <p:ext uri="{BB962C8B-B14F-4D97-AF65-F5344CB8AC3E}">
        <p14:creationId xmlns:p14="http://schemas.microsoft.com/office/powerpoint/2010/main" val="2251919614"/>
      </p:ext>
    </p:extLst>
  </p:cSld>
  <p:clrMap bg1="lt1" tx1="dk1" bg2="lt2" tx2="dk2" accent1="accent1" accent2="accent2" accent3="accent3" accent4="accent4" accent5="accent5" accent6="accent6" hlink="hlink" folHlink="folHlink"/>
  <p:hf hdr="0" ftr="0" dt="0"/>
</p:handoutMaster>
</file>

<file path=ppt/media/image1.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A4AE53-78AB-4E30-A376-70F5FA87A326}" type="datetimeFigureOut">
              <a:rPr lang="en-US" smtClean="0"/>
              <a:pPr/>
              <a:t>11/30/2023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732FBC-CC67-4B17-8935-02F23E3364AC}" type="slidenum">
              <a:rPr lang="en-US" smtClean="0"/>
              <a:pPr/>
              <a:t>‹#›</a:t>
            </a:fld>
            <a:endParaRPr lang="en-US"/>
          </a:p>
        </p:txBody>
      </p:sp>
    </p:spTree>
    <p:extLst>
      <p:ext uri="{BB962C8B-B14F-4D97-AF65-F5344CB8AC3E}">
        <p14:creationId xmlns:p14="http://schemas.microsoft.com/office/powerpoint/2010/main" val="254055582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37221975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4513695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0508157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13449416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Титульный слайд">
    <p:spTree>
      <p:nvGrpSpPr>
        <p:cNvPr id="1" name=""/>
        <p:cNvGrpSpPr/>
        <p:nvPr/>
      </p:nvGrpSpPr>
      <p:grpSpPr>
        <a:xfrm>
          <a:off x="0" y="0"/>
          <a:ext cx="0" cy="0"/>
          <a:chOff x="0" y="0"/>
          <a:chExt cx="0" cy="0"/>
        </a:xfrm>
      </p:grpSpPr>
      <p:sp>
        <p:nvSpPr>
          <p:cNvPr id="3" name="Прямоугольник 1"/>
          <p:cNvSpPr/>
          <p:nvPr userDrawn="1"/>
        </p:nvSpPr>
        <p:spPr>
          <a:xfrm>
            <a:off x="-19050" y="1905000"/>
            <a:ext cx="12211050" cy="4953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4" name="Прямоугольник 8"/>
          <p:cNvSpPr/>
          <p:nvPr userDrawn="1"/>
        </p:nvSpPr>
        <p:spPr>
          <a:xfrm>
            <a:off x="-19050" y="0"/>
            <a:ext cx="12211050" cy="4438650"/>
          </a:xfrm>
          <a:custGeom>
            <a:avLst/>
            <a:gdLst>
              <a:gd name="connsiteX0" fmla="*/ 0 w 12192000"/>
              <a:gd name="connsiteY0" fmla="*/ 0 h 4133850"/>
              <a:gd name="connsiteX1" fmla="*/ 12192000 w 12192000"/>
              <a:gd name="connsiteY1" fmla="*/ 0 h 4133850"/>
              <a:gd name="connsiteX2" fmla="*/ 12192000 w 12192000"/>
              <a:gd name="connsiteY2" fmla="*/ 4133850 h 4133850"/>
              <a:gd name="connsiteX3" fmla="*/ 0 w 12192000"/>
              <a:gd name="connsiteY3" fmla="*/ 4133850 h 4133850"/>
              <a:gd name="connsiteX4" fmla="*/ 0 w 12192000"/>
              <a:gd name="connsiteY4" fmla="*/ 0 h 4133850"/>
              <a:gd name="connsiteX0" fmla="*/ 19050 w 12211050"/>
              <a:gd name="connsiteY0" fmla="*/ 0 h 4133850"/>
              <a:gd name="connsiteX1" fmla="*/ 12211050 w 12211050"/>
              <a:gd name="connsiteY1" fmla="*/ 0 h 4133850"/>
              <a:gd name="connsiteX2" fmla="*/ 12211050 w 12211050"/>
              <a:gd name="connsiteY2" fmla="*/ 4133850 h 4133850"/>
              <a:gd name="connsiteX3" fmla="*/ 0 w 12211050"/>
              <a:gd name="connsiteY3" fmla="*/ 3219450 h 4133850"/>
              <a:gd name="connsiteX4" fmla="*/ 19050 w 12211050"/>
              <a:gd name="connsiteY4" fmla="*/ 0 h 4133850"/>
              <a:gd name="connsiteX0" fmla="*/ 19050 w 12211050"/>
              <a:gd name="connsiteY0" fmla="*/ 0 h 4438650"/>
              <a:gd name="connsiteX1" fmla="*/ 12211050 w 12211050"/>
              <a:gd name="connsiteY1" fmla="*/ 0 h 4438650"/>
              <a:gd name="connsiteX2" fmla="*/ 12211050 w 12211050"/>
              <a:gd name="connsiteY2" fmla="*/ 4438650 h 4438650"/>
              <a:gd name="connsiteX3" fmla="*/ 0 w 12211050"/>
              <a:gd name="connsiteY3" fmla="*/ 3219450 h 4438650"/>
              <a:gd name="connsiteX4" fmla="*/ 19050 w 12211050"/>
              <a:gd name="connsiteY4" fmla="*/ 0 h 4438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11050" h="4438650">
                <a:moveTo>
                  <a:pt x="19050" y="0"/>
                </a:moveTo>
                <a:lnTo>
                  <a:pt x="12211050" y="0"/>
                </a:lnTo>
                <a:lnTo>
                  <a:pt x="12211050" y="4438650"/>
                </a:lnTo>
                <a:lnTo>
                  <a:pt x="0" y="3219450"/>
                </a:lnTo>
                <a:lnTo>
                  <a:pt x="19050" y="0"/>
                </a:lnTo>
                <a:close/>
              </a:path>
            </a:pathLst>
          </a:cu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5" name="Прямоугольник 3"/>
          <p:cNvSpPr/>
          <p:nvPr userDrawn="1"/>
        </p:nvSpPr>
        <p:spPr>
          <a:xfrm>
            <a:off x="1085850" y="1009650"/>
            <a:ext cx="10020300" cy="523875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ru-RU" dirty="0"/>
          </a:p>
        </p:txBody>
      </p:sp>
      <p:sp>
        <p:nvSpPr>
          <p:cNvPr id="8" name="Рисунок 7"/>
          <p:cNvSpPr>
            <a:spLocks noGrp="1"/>
          </p:cNvSpPr>
          <p:nvPr>
            <p:ph type="pic" sz="quarter" idx="10"/>
          </p:nvPr>
        </p:nvSpPr>
        <p:spPr>
          <a:xfrm>
            <a:off x="1847850" y="2819400"/>
            <a:ext cx="8496300" cy="2800350"/>
          </a:xfrm>
          <a:prstGeom prst="rect">
            <a:avLst/>
          </a:prstGeom>
        </p:spPr>
        <p:txBody>
          <a:bodyPr/>
          <a:lstStyle/>
          <a:p>
            <a:pPr lvl="0"/>
            <a:endParaRPr lang="ru-RU" noProof="0" dirty="0"/>
          </a:p>
        </p:txBody>
      </p:sp>
    </p:spTree>
    <p:extLst>
      <p:ext uri="{BB962C8B-B14F-4D97-AF65-F5344CB8AC3E}">
        <p14:creationId xmlns:p14="http://schemas.microsoft.com/office/powerpoint/2010/main" val="397408168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FC9A48AB-23F1-45F1-98E5-D2CDC7A5261D}"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1068353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3302043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Basic Layout">
    <p:bg>
      <p:bgPr>
        <a:blipFill dpi="0" rotWithShape="1">
          <a:blip r:embed="rId2" cstate="print">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7090964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0" y="932723"/>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5" name="Rectangle 4"/>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227159557"/>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_Basic Layout">
    <p:bg>
      <p:bgPr>
        <a:solidFill>
          <a:schemeClr val="bg1"/>
        </a:solid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2735627" y="164638"/>
            <a:ext cx="9456373"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itchFamily="34" charset="0"/>
              </a:defRPr>
            </a:lvl1pPr>
          </a:lstStyle>
          <a:p>
            <a:pPr lvl="0"/>
            <a:r>
              <a:rPr lang="en-US" altLang="ko-KR" dirty="0"/>
              <a:t>BASIC LAYOUT</a:t>
            </a:r>
          </a:p>
        </p:txBody>
      </p:sp>
      <p:sp>
        <p:nvSpPr>
          <p:cNvPr id="11" name="Text Placeholder 9"/>
          <p:cNvSpPr>
            <a:spLocks noGrp="1"/>
          </p:cNvSpPr>
          <p:nvPr>
            <p:ph type="body" sz="quarter" idx="11" hasCustomPrompt="1"/>
          </p:nvPr>
        </p:nvSpPr>
        <p:spPr>
          <a:xfrm>
            <a:off x="2735627" y="932723"/>
            <a:ext cx="9456373" cy="384043"/>
          </a:xfrm>
          <a:prstGeom prst="rect">
            <a:avLst/>
          </a:prstGeom>
        </p:spPr>
        <p:txBody>
          <a:bodyPr anchor="ctr"/>
          <a:lstStyle>
            <a:lvl1pPr marL="0" indent="0" algn="l">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5" name="Rectangle 4"/>
          <p:cNvSpPr/>
          <p:nvPr userDrawn="1"/>
        </p:nvSpPr>
        <p:spPr>
          <a:xfrm>
            <a:off x="0" y="1"/>
            <a:ext cx="2543605" cy="686418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380437814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4117143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0" y="2276872"/>
            <a:ext cx="12192000" cy="24002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3" name="Isosceles Triangle 2"/>
          <p:cNvSpPr/>
          <p:nvPr userDrawn="1"/>
        </p:nvSpPr>
        <p:spPr>
          <a:xfrm rot="10800000">
            <a:off x="158339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2" name="Isosceles Triangle 11"/>
          <p:cNvSpPr/>
          <p:nvPr userDrawn="1"/>
        </p:nvSpPr>
        <p:spPr>
          <a:xfrm rot="10800000">
            <a:off x="446371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3" name="Isosceles Triangle 12"/>
          <p:cNvSpPr/>
          <p:nvPr userDrawn="1"/>
        </p:nvSpPr>
        <p:spPr>
          <a:xfrm rot="10800000">
            <a:off x="7344032"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4" name="Isosceles Triangle 13"/>
          <p:cNvSpPr/>
          <p:nvPr userDrawn="1"/>
        </p:nvSpPr>
        <p:spPr>
          <a:xfrm rot="10800000">
            <a:off x="10224348" y="4677509"/>
            <a:ext cx="384043" cy="331071"/>
          </a:xfrm>
          <a:prstGeom prst="triangl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white"/>
              </a:solidFill>
            </a:endParaRPr>
          </a:p>
        </p:txBody>
      </p:sp>
      <p:sp>
        <p:nvSpPr>
          <p:cNvPr id="15" name="Rectangle 14"/>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6" name="Rectangle 15"/>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Picture Placeholder 2"/>
          <p:cNvSpPr>
            <a:spLocks noGrp="1"/>
          </p:cNvSpPr>
          <p:nvPr>
            <p:ph type="pic" idx="1" hasCustomPrompt="1"/>
          </p:nvPr>
        </p:nvSpPr>
        <p:spPr>
          <a:xfrm>
            <a:off x="815413"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2" hasCustomPrompt="1"/>
          </p:nvPr>
        </p:nvSpPr>
        <p:spPr>
          <a:xfrm>
            <a:off x="3695732"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3" hasCustomPrompt="1"/>
          </p:nvPr>
        </p:nvSpPr>
        <p:spPr>
          <a:xfrm>
            <a:off x="6576051"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4" hasCustomPrompt="1"/>
          </p:nvPr>
        </p:nvSpPr>
        <p:spPr>
          <a:xfrm>
            <a:off x="9456369" y="2517005"/>
            <a:ext cx="1920000" cy="1920000"/>
          </a:xfrm>
          <a:prstGeom prst="ellipse">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77217534"/>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Images and Contents Layout">
    <p:spTree>
      <p:nvGrpSpPr>
        <p:cNvPr id="1" name=""/>
        <p:cNvGrpSpPr/>
        <p:nvPr/>
      </p:nvGrpSpPr>
      <p:grpSpPr>
        <a:xfrm>
          <a:off x="0" y="0"/>
          <a:ext cx="0" cy="0"/>
          <a:chOff x="0" y="0"/>
          <a:chExt cx="0" cy="0"/>
        </a:xfrm>
      </p:grpSpPr>
      <p:sp>
        <p:nvSpPr>
          <p:cNvPr id="2" name="Rectangle 1"/>
          <p:cNvSpPr/>
          <p:nvPr userDrawn="1"/>
        </p:nvSpPr>
        <p:spPr>
          <a:xfrm>
            <a:off x="5231904" y="2276872"/>
            <a:ext cx="5711957" cy="393643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2400">
              <a:solidFill>
                <a:prstClr val="black">
                  <a:lumMod val="75000"/>
                  <a:lumOff val="25000"/>
                </a:prstClr>
              </a:solidFill>
            </a:endParaRPr>
          </a:p>
        </p:txBody>
      </p:sp>
      <p:sp>
        <p:nvSpPr>
          <p:cNvPr id="7" name="Picture Placeholder 2"/>
          <p:cNvSpPr>
            <a:spLocks noGrp="1"/>
          </p:cNvSpPr>
          <p:nvPr>
            <p:ph type="pic" idx="1" hasCustomPrompt="1"/>
          </p:nvPr>
        </p:nvSpPr>
        <p:spPr>
          <a:xfrm>
            <a:off x="1103445" y="1412776"/>
            <a:ext cx="4560000" cy="3696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56200522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Images and Contents Layout">
    <p:spTree>
      <p:nvGrpSpPr>
        <p:cNvPr id="1" name=""/>
        <p:cNvGrpSpPr/>
        <p:nvPr/>
      </p:nvGrpSpPr>
      <p:grpSpPr>
        <a:xfrm>
          <a:off x="0" y="0"/>
          <a:ext cx="0" cy="0"/>
          <a:chOff x="0" y="0"/>
          <a:chExt cx="0" cy="0"/>
        </a:xfrm>
      </p:grpSpPr>
      <p:sp>
        <p:nvSpPr>
          <p:cNvPr id="7" name="Picture Placeholder 2"/>
          <p:cNvSpPr>
            <a:spLocks noGrp="1"/>
          </p:cNvSpPr>
          <p:nvPr>
            <p:ph type="pic" idx="1" hasCustomPrompt="1"/>
          </p:nvPr>
        </p:nvSpPr>
        <p:spPr>
          <a:xfrm>
            <a:off x="0" y="990600"/>
            <a:ext cx="3887755" cy="58674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Picture Placeholder 2"/>
          <p:cNvSpPr>
            <a:spLocks noGrp="1"/>
          </p:cNvSpPr>
          <p:nvPr>
            <p:ph type="pic" idx="11" hasCustomPrompt="1"/>
          </p:nvPr>
        </p:nvSpPr>
        <p:spPr>
          <a:xfrm>
            <a:off x="4079776" y="0"/>
            <a:ext cx="8112224" cy="362102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15957474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_Images and Contents Layout">
    <p:spTree>
      <p:nvGrpSpPr>
        <p:cNvPr id="1" name=""/>
        <p:cNvGrpSpPr/>
        <p:nvPr/>
      </p:nvGrpSpPr>
      <p:grpSpPr>
        <a:xfrm>
          <a:off x="0" y="0"/>
          <a:ext cx="0" cy="0"/>
          <a:chOff x="0" y="0"/>
          <a:chExt cx="0" cy="0"/>
        </a:xfrm>
      </p:grpSpPr>
      <p:sp>
        <p:nvSpPr>
          <p:cNvPr id="9" name="Picture Placeholder 2"/>
          <p:cNvSpPr>
            <a:spLocks noGrp="1"/>
          </p:cNvSpPr>
          <p:nvPr>
            <p:ph type="pic" idx="1" hasCustomPrompt="1"/>
          </p:nvPr>
        </p:nvSpPr>
        <p:spPr>
          <a:xfrm>
            <a:off x="0" y="1013496"/>
            <a:ext cx="3887755" cy="356763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2" name="Picture Placeholder 2"/>
          <p:cNvSpPr>
            <a:spLocks noGrp="1"/>
          </p:cNvSpPr>
          <p:nvPr>
            <p:ph type="pic" idx="10" hasCustomPrompt="1"/>
          </p:nvPr>
        </p:nvSpPr>
        <p:spPr>
          <a:xfrm>
            <a:off x="8304245" y="0"/>
            <a:ext cx="3887755" cy="45811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3" name="Picture Placeholder 2"/>
          <p:cNvSpPr>
            <a:spLocks noGrp="1"/>
          </p:cNvSpPr>
          <p:nvPr>
            <p:ph type="pic" idx="11" hasCustomPrompt="1"/>
          </p:nvPr>
        </p:nvSpPr>
        <p:spPr>
          <a:xfrm>
            <a:off x="0" y="4773149"/>
            <a:ext cx="6096000" cy="2084851"/>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394759519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4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sp>
        <p:nvSpPr>
          <p:cNvPr id="2" name="Rectangle 1"/>
          <p:cNvSpPr/>
          <p:nvPr userDrawn="1"/>
        </p:nvSpPr>
        <p:spPr>
          <a:xfrm>
            <a:off x="595027" y="4101331"/>
            <a:ext cx="2400000" cy="2304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2" name="Rectangle 11"/>
          <p:cNvSpPr/>
          <p:nvPr userDrawn="1"/>
        </p:nvSpPr>
        <p:spPr>
          <a:xfrm>
            <a:off x="9196973" y="1700808"/>
            <a:ext cx="2400000" cy="2304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latinLnBrk="1"/>
            <a:endParaRPr lang="ko-KR" altLang="en-US" sz="1600">
              <a:solidFill>
                <a:prstClr val="black">
                  <a:lumMod val="75000"/>
                  <a:lumOff val="25000"/>
                </a:prstClr>
              </a:solidFill>
            </a:endParaRPr>
          </a:p>
        </p:txBody>
      </p:sp>
      <p:sp>
        <p:nvSpPr>
          <p:cNvPr id="13" name="Picture Placeholder 2"/>
          <p:cNvSpPr>
            <a:spLocks noGrp="1"/>
          </p:cNvSpPr>
          <p:nvPr>
            <p:ph type="pic" idx="12" hasCustomPrompt="1"/>
          </p:nvPr>
        </p:nvSpPr>
        <p:spPr>
          <a:xfrm>
            <a:off x="595027" y="1700808"/>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3" hasCustomPrompt="1"/>
          </p:nvPr>
        </p:nvSpPr>
        <p:spPr>
          <a:xfrm>
            <a:off x="9196973" y="4101331"/>
            <a:ext cx="2400000"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4" hasCustomPrompt="1"/>
          </p:nvPr>
        </p:nvSpPr>
        <p:spPr>
          <a:xfrm>
            <a:off x="3119669" y="4101331"/>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Picture Placeholder 2"/>
          <p:cNvSpPr>
            <a:spLocks noGrp="1"/>
          </p:cNvSpPr>
          <p:nvPr>
            <p:ph type="pic" idx="15" hasCustomPrompt="1"/>
          </p:nvPr>
        </p:nvSpPr>
        <p:spPr>
          <a:xfrm>
            <a:off x="3119669" y="1700808"/>
            <a:ext cx="5952663" cy="2304000"/>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4278359442"/>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5_Images and Contents Layout">
    <p:spTree>
      <p:nvGrpSpPr>
        <p:cNvPr id="1" name=""/>
        <p:cNvGrpSpPr/>
        <p:nvPr/>
      </p:nvGrpSpPr>
      <p:grpSpPr>
        <a:xfrm>
          <a:off x="0" y="0"/>
          <a:ext cx="0" cy="0"/>
          <a:chOff x="0" y="0"/>
          <a:chExt cx="0" cy="0"/>
        </a:xfrm>
      </p:grpSpPr>
      <p:sp>
        <p:nvSpPr>
          <p:cNvPr id="16" name="Picture Placeholder 2"/>
          <p:cNvSpPr>
            <a:spLocks noGrp="1"/>
          </p:cNvSpPr>
          <p:nvPr>
            <p:ph type="pic" idx="12" hasCustomPrompt="1"/>
          </p:nvPr>
        </p:nvSpPr>
        <p:spPr>
          <a:xfrm>
            <a:off x="709650" y="480055"/>
            <a:ext cx="4224469" cy="419708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7" name="Picture Placeholder 2"/>
          <p:cNvSpPr>
            <a:spLocks noGrp="1"/>
          </p:cNvSpPr>
          <p:nvPr>
            <p:ph type="pic" idx="13" hasCustomPrompt="1"/>
          </p:nvPr>
        </p:nvSpPr>
        <p:spPr>
          <a:xfrm>
            <a:off x="5126140" y="480056"/>
            <a:ext cx="6336704" cy="2296105"/>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8" name="Picture Placeholder 2"/>
          <p:cNvSpPr>
            <a:spLocks noGrp="1"/>
          </p:cNvSpPr>
          <p:nvPr>
            <p:ph type="pic" idx="14" hasCustomPrompt="1"/>
          </p:nvPr>
        </p:nvSpPr>
        <p:spPr>
          <a:xfrm>
            <a:off x="5126140"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9" name="Picture Placeholder 2"/>
          <p:cNvSpPr>
            <a:spLocks noGrp="1"/>
          </p:cNvSpPr>
          <p:nvPr>
            <p:ph type="pic" idx="16" hasCustomPrompt="1"/>
          </p:nvPr>
        </p:nvSpPr>
        <p:spPr>
          <a:xfrm>
            <a:off x="7310492"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20" name="Picture Placeholder 2"/>
          <p:cNvSpPr>
            <a:spLocks noGrp="1"/>
          </p:cNvSpPr>
          <p:nvPr>
            <p:ph type="pic" idx="17" hasCustomPrompt="1"/>
          </p:nvPr>
        </p:nvSpPr>
        <p:spPr>
          <a:xfrm>
            <a:off x="9494844" y="2948948"/>
            <a:ext cx="1968000" cy="1728192"/>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70230215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7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그림 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546767" y="2276873"/>
            <a:ext cx="7238124" cy="3966041"/>
          </a:xfrm>
          <a:prstGeom prst="rect">
            <a:avLst/>
          </a:prstGeom>
        </p:spPr>
      </p:pic>
      <p:sp>
        <p:nvSpPr>
          <p:cNvPr id="7" name="Picture Placeholder 2"/>
          <p:cNvSpPr>
            <a:spLocks noGrp="1"/>
          </p:cNvSpPr>
          <p:nvPr>
            <p:ph type="pic" idx="1" hasCustomPrompt="1"/>
          </p:nvPr>
        </p:nvSpPr>
        <p:spPr>
          <a:xfrm>
            <a:off x="5705875" y="2485912"/>
            <a:ext cx="4832891" cy="3124239"/>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8" name="Rectangle 7"/>
          <p:cNvSpPr/>
          <p:nvPr userDrawn="1"/>
        </p:nvSpPr>
        <p:spPr>
          <a:xfrm>
            <a:off x="4037371" y="1"/>
            <a:ext cx="4128459" cy="60959"/>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9" name="Rectangle 8"/>
          <p:cNvSpPr/>
          <p:nvPr userDrawn="1"/>
        </p:nvSpPr>
        <p:spPr>
          <a:xfrm>
            <a:off x="0" y="6753308"/>
            <a:ext cx="12192000" cy="110875"/>
          </a:xfrm>
          <a:prstGeom prst="rect">
            <a:avLst/>
          </a:prstGeom>
          <a:solidFill>
            <a:srgbClr val="EB49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2218041535"/>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8_Images and Conten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242176"/>
            <a:ext cx="12192000" cy="768085"/>
          </a:xfrm>
          <a:prstGeom prst="rect">
            <a:avLst/>
          </a:prstGeom>
        </p:spPr>
        <p:txBody>
          <a:bodyPr anchor="ctr"/>
          <a:lstStyle>
            <a:lvl1pPr marL="0" indent="0" algn="ctr">
              <a:buNone/>
              <a:defRPr sz="4800" b="0" baseline="0">
                <a:solidFill>
                  <a:schemeClr val="tx1">
                    <a:lumMod val="75000"/>
                    <a:lumOff val="25000"/>
                  </a:schemeClr>
                </a:solidFill>
                <a:latin typeface="+mj-lt"/>
                <a:cs typeface="Arial" pitchFamily="34" charset="0"/>
              </a:defRPr>
            </a:lvl1pPr>
          </a:lstStyle>
          <a:p>
            <a:pPr lvl="0"/>
            <a:r>
              <a:rPr lang="en-US" altLang="ko-KR" dirty="0"/>
              <a:t>IMAGES &amp; CONTENTS</a:t>
            </a:r>
          </a:p>
        </p:txBody>
      </p:sp>
      <p:sp>
        <p:nvSpPr>
          <p:cNvPr id="11" name="Text Placeholder 9"/>
          <p:cNvSpPr>
            <a:spLocks noGrp="1"/>
          </p:cNvSpPr>
          <p:nvPr>
            <p:ph type="body" sz="quarter" idx="11" hasCustomPrompt="1"/>
          </p:nvPr>
        </p:nvSpPr>
        <p:spPr>
          <a:xfrm>
            <a:off x="0" y="1010261"/>
            <a:ext cx="12192000" cy="384043"/>
          </a:xfrm>
          <a:prstGeom prst="rect">
            <a:avLst/>
          </a:prstGeom>
        </p:spPr>
        <p:txBody>
          <a:bodyPr anchor="ctr"/>
          <a:lstStyle>
            <a:lvl1pPr marL="0" indent="0" algn="ctr">
              <a:buNone/>
              <a:defRPr sz="1867" b="0" baseline="0">
                <a:solidFill>
                  <a:schemeClr val="tx1">
                    <a:lumMod val="75000"/>
                    <a:lumOff val="25000"/>
                  </a:schemeClr>
                </a:solidFill>
                <a:latin typeface="+mn-lt"/>
                <a:cs typeface="Arial" pitchFamily="34" charset="0"/>
              </a:defRPr>
            </a:lvl1pPr>
          </a:lstStyle>
          <a:p>
            <a:pPr lvl="0"/>
            <a:r>
              <a:rPr lang="en-US" altLang="ko-KR" dirty="0"/>
              <a:t>Insert the title of your subtitle Here</a:t>
            </a:r>
          </a:p>
        </p:txBody>
      </p:sp>
      <p:pic>
        <p:nvPicPr>
          <p:cNvPr id="5" name="Picture 4"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776400"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7" name="Picture 6"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4406826"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pic>
        <p:nvPicPr>
          <p:cNvPr id="9" name="Picture 8" descr="D:\Fullppt\005-PNG이미지\모니터.png"/>
          <p:cNvPicPr>
            <a:picLocks noChangeAspect="1" noChangeArrowheads="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8037251" y="1815747"/>
            <a:ext cx="3360373" cy="3350541"/>
          </a:xfrm>
          <a:prstGeom prst="rect">
            <a:avLst/>
          </a:prstGeom>
          <a:noFill/>
          <a:extLst>
            <a:ext uri="{909E8E84-426E-40dd-AFC4-6F175D3DCCD1}">
              <a14:hiddenFill xmlns:a14="http://schemas.microsoft.com/office/drawing/2010/main" xmlns="">
                <a:solidFill>
                  <a:srgbClr val="FFFFFF"/>
                </a:solidFill>
              </a14:hiddenFill>
            </a:ext>
          </a:extLst>
        </p:spPr>
      </p:pic>
      <p:sp>
        <p:nvSpPr>
          <p:cNvPr id="13" name="Picture Placeholder 2"/>
          <p:cNvSpPr>
            <a:spLocks noGrp="1"/>
          </p:cNvSpPr>
          <p:nvPr>
            <p:ph type="pic" idx="1" hasCustomPrompt="1"/>
          </p:nvPr>
        </p:nvSpPr>
        <p:spPr>
          <a:xfrm>
            <a:off x="90990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4" name="Picture Placeholder 2"/>
          <p:cNvSpPr>
            <a:spLocks noGrp="1"/>
          </p:cNvSpPr>
          <p:nvPr>
            <p:ph type="pic" idx="12" hasCustomPrompt="1"/>
          </p:nvPr>
        </p:nvSpPr>
        <p:spPr>
          <a:xfrm>
            <a:off x="453956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5" name="Picture Placeholder 2"/>
          <p:cNvSpPr>
            <a:spLocks noGrp="1"/>
          </p:cNvSpPr>
          <p:nvPr>
            <p:ph type="pic" idx="13" hasCustomPrompt="1"/>
          </p:nvPr>
        </p:nvSpPr>
        <p:spPr>
          <a:xfrm>
            <a:off x="8169221" y="1957962"/>
            <a:ext cx="3073864" cy="2080028"/>
          </a:xfrm>
          <a:prstGeom prst="rect">
            <a:avLst/>
          </a:prstGeom>
          <a:solidFill>
            <a:schemeClr val="bg1">
              <a:lumMod val="9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
        <p:nvSpPr>
          <p:cNvPr id="16" name="Rectangle 15"/>
          <p:cNvSpPr/>
          <p:nvPr userDrawn="1"/>
        </p:nvSpPr>
        <p:spPr>
          <a:xfrm>
            <a:off x="4037371" y="1"/>
            <a:ext cx="4128459" cy="6095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
        <p:nvSpPr>
          <p:cNvPr id="17" name="Rectangle 16"/>
          <p:cNvSpPr/>
          <p:nvPr userDrawn="1"/>
        </p:nvSpPr>
        <p:spPr>
          <a:xfrm>
            <a:off x="0" y="6753308"/>
            <a:ext cx="12192000" cy="11087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en-US" sz="2400">
              <a:solidFill>
                <a:prstClr val="white"/>
              </a:solidFill>
            </a:endParaRPr>
          </a:p>
        </p:txBody>
      </p:sp>
    </p:spTree>
    <p:extLst>
      <p:ext uri="{BB962C8B-B14F-4D97-AF65-F5344CB8AC3E}">
        <p14:creationId xmlns:p14="http://schemas.microsoft.com/office/powerpoint/2010/main" val="4079406833"/>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9_Images and Contents Layout">
    <p:spTree>
      <p:nvGrpSpPr>
        <p:cNvPr id="1" name=""/>
        <p:cNvGrpSpPr/>
        <p:nvPr/>
      </p:nvGrpSpPr>
      <p:grpSpPr>
        <a:xfrm>
          <a:off x="0" y="0"/>
          <a:ext cx="0" cy="0"/>
          <a:chOff x="0" y="0"/>
          <a:chExt cx="0" cy="0"/>
        </a:xfrm>
      </p:grpSpPr>
      <p:sp>
        <p:nvSpPr>
          <p:cNvPr id="6" name="Picture Placeholder 2"/>
          <p:cNvSpPr>
            <a:spLocks noGrp="1"/>
          </p:cNvSpPr>
          <p:nvPr>
            <p:ph type="pic" idx="1" hasCustomPrompt="1"/>
          </p:nvPr>
        </p:nvSpPr>
        <p:spPr>
          <a:xfrm>
            <a:off x="0" y="0"/>
            <a:ext cx="12192000" cy="4101075"/>
          </a:xfrm>
          <a:prstGeom prst="rect">
            <a:avLst/>
          </a:prstGeom>
          <a:solidFill>
            <a:schemeClr val="bg1">
              <a:lumMod val="85000"/>
            </a:schemeClr>
          </a:solidFill>
        </p:spPr>
        <p:txBody>
          <a:bodyPr anchor="ctr"/>
          <a:lstStyle>
            <a:lvl1pPr marL="0" indent="0" algn="ctr">
              <a:buNone/>
              <a:defRPr sz="1600" baseline="0">
                <a:solidFill>
                  <a:schemeClr val="tx1">
                    <a:lumMod val="75000"/>
                    <a:lumOff val="25000"/>
                  </a:schemeClr>
                </a:solidFill>
                <a:latin typeface="+mn-lt"/>
                <a:cs typeface="Arial" pitchFamily="34" charset="0"/>
              </a:defRPr>
            </a:lvl1pPr>
            <a:lvl2pPr marL="609585" indent="0">
              <a:buNone/>
              <a:defRPr sz="3733"/>
            </a:lvl2pPr>
            <a:lvl3pPr marL="1219170" indent="0">
              <a:buNone/>
              <a:defRPr sz="3200"/>
            </a:lvl3pPr>
            <a:lvl4pPr marL="1828754" indent="0">
              <a:buNone/>
              <a:defRPr sz="2667"/>
            </a:lvl4pPr>
            <a:lvl5pPr marL="2438339" indent="0">
              <a:buNone/>
              <a:defRPr sz="2667"/>
            </a:lvl5pPr>
            <a:lvl6pPr marL="3047924" indent="0">
              <a:buNone/>
              <a:defRPr sz="2667"/>
            </a:lvl6pPr>
            <a:lvl7pPr marL="3657509" indent="0">
              <a:buNone/>
              <a:defRPr sz="2667"/>
            </a:lvl7pPr>
            <a:lvl8pPr marL="4267093" indent="0">
              <a:buNone/>
              <a:defRPr sz="2667"/>
            </a:lvl8pPr>
            <a:lvl9pPr marL="4876678" indent="0">
              <a:buNone/>
              <a:defRPr sz="2667"/>
            </a:lvl9pPr>
          </a:lstStyle>
          <a:p>
            <a:r>
              <a:rPr lang="en-US" altLang="ko-KR" dirty="0"/>
              <a:t>Your Picture Here</a:t>
            </a:r>
            <a:endParaRPr lang="ko-KR" altLang="en-US" dirty="0"/>
          </a:p>
        </p:txBody>
      </p:sp>
    </p:spTree>
    <p:extLst>
      <p:ext uri="{BB962C8B-B14F-4D97-AF65-F5344CB8AC3E}">
        <p14:creationId xmlns:p14="http://schemas.microsoft.com/office/powerpoint/2010/main" val="201465714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icon sets layout">
    <p:spTree>
      <p:nvGrpSpPr>
        <p:cNvPr id="1" name=""/>
        <p:cNvGrpSpPr/>
        <p:nvPr/>
      </p:nvGrpSpPr>
      <p:grpSpPr>
        <a:xfrm>
          <a:off x="0" y="0"/>
          <a:ext cx="0" cy="0"/>
          <a:chOff x="0" y="0"/>
          <a:chExt cx="0" cy="0"/>
        </a:xfrm>
      </p:grpSpPr>
      <p:sp>
        <p:nvSpPr>
          <p:cNvPr id="10" name="Text Placeholder 9"/>
          <p:cNvSpPr>
            <a:spLocks noGrp="1"/>
          </p:cNvSpPr>
          <p:nvPr>
            <p:ph type="body" sz="quarter" idx="10" hasCustomPrompt="1"/>
          </p:nvPr>
        </p:nvSpPr>
        <p:spPr>
          <a:xfrm>
            <a:off x="0" y="164638"/>
            <a:ext cx="12192000" cy="768085"/>
          </a:xfrm>
          <a:prstGeom prst="rect">
            <a:avLst/>
          </a:prstGeom>
        </p:spPr>
        <p:txBody>
          <a:bodyPr anchor="ctr"/>
          <a:lstStyle>
            <a:lvl1pPr marL="0" indent="0" algn="ctr">
              <a:buNone/>
              <a:defRPr sz="4800" b="0" baseline="0">
                <a:latin typeface="+mj-lt"/>
                <a:cs typeface="Arial" pitchFamily="34" charset="0"/>
              </a:defRPr>
            </a:lvl1pPr>
          </a:lstStyle>
          <a:p>
            <a:pPr lvl="0"/>
            <a:r>
              <a:rPr lang="en-US" altLang="ko-KR" dirty="0"/>
              <a:t>ICON SETS LAYOUT</a:t>
            </a:r>
          </a:p>
        </p:txBody>
      </p:sp>
      <p:grpSp>
        <p:nvGrpSpPr>
          <p:cNvPr id="5" name="Group 4"/>
          <p:cNvGrpSpPr/>
          <p:nvPr userDrawn="1"/>
        </p:nvGrpSpPr>
        <p:grpSpPr>
          <a:xfrm>
            <a:off x="472011" y="1508786"/>
            <a:ext cx="3799787" cy="4865561"/>
            <a:chOff x="354008" y="1131589"/>
            <a:chExt cx="2849840" cy="3649171"/>
          </a:xfrm>
        </p:grpSpPr>
        <p:sp>
          <p:nvSpPr>
            <p:cNvPr id="6" name="Rounded Rectangle 5"/>
            <p:cNvSpPr/>
            <p:nvPr/>
          </p:nvSpPr>
          <p:spPr>
            <a:xfrm>
              <a:off x="354008" y="1131589"/>
              <a:ext cx="2849840" cy="364917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dirty="0">
                <a:solidFill>
                  <a:prstClr val="white"/>
                </a:solidFill>
              </a:endParaRPr>
            </a:p>
          </p:txBody>
        </p:sp>
        <p:sp>
          <p:nvSpPr>
            <p:cNvPr id="9" name="Rounded Rectangle 8"/>
            <p:cNvSpPr/>
            <p:nvPr/>
          </p:nvSpPr>
          <p:spPr>
            <a:xfrm>
              <a:off x="531932" y="1347500"/>
              <a:ext cx="108520" cy="3240473"/>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white"/>
                </a:solidFill>
              </a:endParaRPr>
            </a:p>
          </p:txBody>
        </p:sp>
        <p:sp>
          <p:nvSpPr>
            <p:cNvPr id="12" name="Half Frame 11"/>
            <p:cNvSpPr/>
            <p:nvPr/>
          </p:nvSpPr>
          <p:spPr>
            <a:xfrm rot="5400000">
              <a:off x="2592642" y="1238201"/>
              <a:ext cx="502331" cy="502331"/>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latinLnBrk="1"/>
              <a:endParaRPr lang="ko-KR" altLang="en-US" sz="2400">
                <a:solidFill>
                  <a:prstClr val="black"/>
                </a:solidFill>
              </a:endParaRPr>
            </a:p>
          </p:txBody>
        </p:sp>
      </p:grpSp>
    </p:spTree>
    <p:extLst>
      <p:ext uri="{BB962C8B-B14F-4D97-AF65-F5344CB8AC3E}">
        <p14:creationId xmlns:p14="http://schemas.microsoft.com/office/powerpoint/2010/main" val="26219781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712201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18012169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8812041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783193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26918609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DCDBBEF-AA6C-4BA6-85B2-A17D7F280E38}" type="slidenum">
              <a:rPr lang="en-US" smtClean="0"/>
              <a:pPr/>
              <a:t>‹#›</a:t>
            </a:fld>
            <a:endParaRPr lang="en-US"/>
          </a:p>
        </p:txBody>
      </p:sp>
    </p:spTree>
    <p:extLst>
      <p:ext uri="{BB962C8B-B14F-4D97-AF65-F5344CB8AC3E}">
        <p14:creationId xmlns:p14="http://schemas.microsoft.com/office/powerpoint/2010/main" val="5247627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slideLayout" Target="../slideLayouts/slideLayout25.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1.pn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3.xml"/><Relationship Id="rId13" Type="http://schemas.openxmlformats.org/officeDocument/2006/relationships/slideLayout" Target="../slideLayouts/slideLayout38.xml"/><Relationship Id="rId3" Type="http://schemas.openxmlformats.org/officeDocument/2006/relationships/slideLayout" Target="../slideLayouts/slideLayout28.xml"/><Relationship Id="rId7" Type="http://schemas.openxmlformats.org/officeDocument/2006/relationships/slideLayout" Target="../slideLayouts/slideLayout32.xml"/><Relationship Id="rId12" Type="http://schemas.openxmlformats.org/officeDocument/2006/relationships/slideLayout" Target="../slideLayouts/slideLayout37.xml"/><Relationship Id="rId2" Type="http://schemas.openxmlformats.org/officeDocument/2006/relationships/slideLayout" Target="../slideLayouts/slideLayout27.xml"/><Relationship Id="rId1" Type="http://schemas.openxmlformats.org/officeDocument/2006/relationships/slideLayout" Target="../slideLayouts/slideLayout26.xml"/><Relationship Id="rId6" Type="http://schemas.openxmlformats.org/officeDocument/2006/relationships/slideLayout" Target="../slideLayouts/slideLayout31.xml"/><Relationship Id="rId11" Type="http://schemas.openxmlformats.org/officeDocument/2006/relationships/slideLayout" Target="../slideLayouts/slideLayout36.xml"/><Relationship Id="rId5" Type="http://schemas.openxmlformats.org/officeDocument/2006/relationships/slideLayout" Target="../slideLayouts/slideLayout30.xml"/><Relationship Id="rId15" Type="http://schemas.openxmlformats.org/officeDocument/2006/relationships/theme" Target="../theme/theme3.xml"/><Relationship Id="rId10" Type="http://schemas.openxmlformats.org/officeDocument/2006/relationships/slideLayout" Target="../slideLayouts/slideLayout35.xml"/><Relationship Id="rId4" Type="http://schemas.openxmlformats.org/officeDocument/2006/relationships/slideLayout" Target="../slideLayouts/slideLayout29.xml"/><Relationship Id="rId9" Type="http://schemas.openxmlformats.org/officeDocument/2006/relationships/slideLayout" Target="../slideLayouts/slideLayout34.xml"/><Relationship Id="rId14" Type="http://schemas.openxmlformats.org/officeDocument/2006/relationships/slideLayout" Target="../slideLayouts/slideLayout3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60"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5" cstate="print">
            <a:lum/>
          </a:blip>
          <a:srcRect/>
          <a:stretch>
            <a:fillRect l="1000" t="-1000" r="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CDBBEF-AA6C-4BA6-85B2-A17D7F280E38}" type="slidenum">
              <a:rPr lang="en-US" smtClean="0"/>
              <a:pPr/>
              <a:t>‹#›</a:t>
            </a:fld>
            <a:endParaRPr lang="en-US"/>
          </a:p>
        </p:txBody>
      </p:sp>
    </p:spTree>
    <p:extLst>
      <p:ext uri="{BB962C8B-B14F-4D97-AF65-F5344CB8AC3E}">
        <p14:creationId xmlns:p14="http://schemas.microsoft.com/office/powerpoint/2010/main" val="3333391393"/>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48544627"/>
      </p:ext>
    </p:extLst>
  </p:cSld>
  <p:clrMap bg1="lt1" tx1="dk1" bg2="lt2" tx2="dk2" accent1="accent1" accent2="accent2" accent3="accent3" accent4="accent4" accent5="accent5" accent6="accent6" hlink="hlink" folHlink="folHlink"/>
  <p:sldLayoutIdLst>
    <p:sldLayoutId id="2147483687" r:id="rId1"/>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 id="2147483700" r:id="rId14"/>
  </p:sldLayoutIdLst>
  <p:hf hdr="0" ftr="0" dt="0"/>
  <p:txStyles>
    <p:titleStyle>
      <a:lvl1pPr algn="ctr" defTabSz="1219170" rtl="0" eaLnBrk="1" latinLnBrk="1"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1"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1"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1"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1"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ko-KR"/>
      </a:defPPr>
      <a:lvl1pPr marL="0" algn="l" defTabSz="1219170" rtl="0" eaLnBrk="1" latinLnBrk="1" hangingPunct="1">
        <a:defRPr sz="2400" kern="1200">
          <a:solidFill>
            <a:schemeClr val="tx1"/>
          </a:solidFill>
          <a:latin typeface="+mn-lt"/>
          <a:ea typeface="+mn-ea"/>
          <a:cs typeface="+mn-cs"/>
        </a:defRPr>
      </a:lvl1pPr>
      <a:lvl2pPr marL="609585" algn="l" defTabSz="1219170" rtl="0" eaLnBrk="1" latinLnBrk="1" hangingPunct="1">
        <a:defRPr sz="2400" kern="1200">
          <a:solidFill>
            <a:schemeClr val="tx1"/>
          </a:solidFill>
          <a:latin typeface="+mn-lt"/>
          <a:ea typeface="+mn-ea"/>
          <a:cs typeface="+mn-cs"/>
        </a:defRPr>
      </a:lvl2pPr>
      <a:lvl3pPr marL="1219170" algn="l" defTabSz="1219170" rtl="0" eaLnBrk="1" latinLnBrk="1" hangingPunct="1">
        <a:defRPr sz="2400" kern="1200">
          <a:solidFill>
            <a:schemeClr val="tx1"/>
          </a:solidFill>
          <a:latin typeface="+mn-lt"/>
          <a:ea typeface="+mn-ea"/>
          <a:cs typeface="+mn-cs"/>
        </a:defRPr>
      </a:lvl3pPr>
      <a:lvl4pPr marL="1828754" algn="l" defTabSz="1219170" rtl="0" eaLnBrk="1" latinLnBrk="1" hangingPunct="1">
        <a:defRPr sz="2400" kern="1200">
          <a:solidFill>
            <a:schemeClr val="tx1"/>
          </a:solidFill>
          <a:latin typeface="+mn-lt"/>
          <a:ea typeface="+mn-ea"/>
          <a:cs typeface="+mn-cs"/>
        </a:defRPr>
      </a:lvl4pPr>
      <a:lvl5pPr marL="2438339" algn="l" defTabSz="1219170" rtl="0" eaLnBrk="1" latinLnBrk="1" hangingPunct="1">
        <a:defRPr sz="2400" kern="1200">
          <a:solidFill>
            <a:schemeClr val="tx1"/>
          </a:solidFill>
          <a:latin typeface="+mn-lt"/>
          <a:ea typeface="+mn-ea"/>
          <a:cs typeface="+mn-cs"/>
        </a:defRPr>
      </a:lvl5pPr>
      <a:lvl6pPr marL="3047924" algn="l" defTabSz="1219170" rtl="0" eaLnBrk="1" latinLnBrk="1" hangingPunct="1">
        <a:defRPr sz="2400" kern="1200">
          <a:solidFill>
            <a:schemeClr val="tx1"/>
          </a:solidFill>
          <a:latin typeface="+mn-lt"/>
          <a:ea typeface="+mn-ea"/>
          <a:cs typeface="+mn-cs"/>
        </a:defRPr>
      </a:lvl6pPr>
      <a:lvl7pPr marL="3657509" algn="l" defTabSz="1219170" rtl="0" eaLnBrk="1" latinLnBrk="1" hangingPunct="1">
        <a:defRPr sz="2400" kern="1200">
          <a:solidFill>
            <a:schemeClr val="tx1"/>
          </a:solidFill>
          <a:latin typeface="+mn-lt"/>
          <a:ea typeface="+mn-ea"/>
          <a:cs typeface="+mn-cs"/>
        </a:defRPr>
      </a:lvl7pPr>
      <a:lvl8pPr marL="4267093" algn="l" defTabSz="1219170" rtl="0" eaLnBrk="1" latinLnBrk="1" hangingPunct="1">
        <a:defRPr sz="2400" kern="1200">
          <a:solidFill>
            <a:schemeClr val="tx1"/>
          </a:solidFill>
          <a:latin typeface="+mn-lt"/>
          <a:ea typeface="+mn-ea"/>
          <a:cs typeface="+mn-cs"/>
        </a:defRPr>
      </a:lvl8pPr>
      <a:lvl9pPr marL="4876678" algn="l" defTabSz="1219170" rtl="0" eaLnBrk="1" latinLnBrk="1"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Rectangle 30"/>
          <p:cNvSpPr/>
          <p:nvPr/>
        </p:nvSpPr>
        <p:spPr>
          <a:xfrm>
            <a:off x="-4421" y="6053794"/>
            <a:ext cx="12196420" cy="43919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302197" y="5901985"/>
            <a:ext cx="45719" cy="613881"/>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Slide Number Placeholder 2"/>
          <p:cNvSpPr txBox="1">
            <a:spLocks/>
          </p:cNvSpPr>
          <p:nvPr/>
        </p:nvSpPr>
        <p:spPr>
          <a:xfrm>
            <a:off x="8763000" y="65087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en-US" dirty="0"/>
          </a:p>
        </p:txBody>
      </p:sp>
      <p:sp>
        <p:nvSpPr>
          <p:cNvPr id="46" name="Right Triangle 45">
            <a:extLst>
              <a:ext uri="{FF2B5EF4-FFF2-40B4-BE49-F238E27FC236}">
                <a16:creationId xmlns:a16="http://schemas.microsoft.com/office/drawing/2014/main" id="{0983CA01-DED8-4A8A-82CA-5B1BE1DADB0C}"/>
              </a:ext>
            </a:extLst>
          </p:cNvPr>
          <p:cNvSpPr/>
          <p:nvPr/>
        </p:nvSpPr>
        <p:spPr>
          <a:xfrm flipV="1">
            <a:off x="9506857" y="5939880"/>
            <a:ext cx="1291772" cy="1157606"/>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37" name="Right Triangle 36">
            <a:extLst>
              <a:ext uri="{FF2B5EF4-FFF2-40B4-BE49-F238E27FC236}">
                <a16:creationId xmlns:a16="http://schemas.microsoft.com/office/drawing/2014/main" id="{0983CA01-DED8-4A8A-82CA-5B1BE1DADB0C}"/>
              </a:ext>
            </a:extLst>
          </p:cNvPr>
          <p:cNvSpPr/>
          <p:nvPr/>
        </p:nvSpPr>
        <p:spPr>
          <a:xfrm flipH="1">
            <a:off x="7045437" y="-64960"/>
            <a:ext cx="5146562" cy="5852440"/>
          </a:xfrm>
          <a:prstGeom prst="rtTriangle">
            <a:avLst/>
          </a:prstGeom>
          <a:solidFill>
            <a:srgbClr val="FFFFFF">
              <a:lumMod val="95000"/>
              <a:alpha val="17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D" sz="1800" b="0" i="0" u="none" strike="noStrike" kern="0" cap="none" spc="0" normalizeH="0" baseline="0" noProof="0">
              <a:ln>
                <a:noFill/>
              </a:ln>
              <a:solidFill>
                <a:srgbClr val="FFFFFF"/>
              </a:solidFill>
              <a:effectLst/>
              <a:uLnTx/>
              <a:uFillTx/>
              <a:latin typeface="Calibri" panose="020F0502020204030204"/>
            </a:endParaRPr>
          </a:p>
        </p:txBody>
      </p:sp>
      <p:sp>
        <p:nvSpPr>
          <p:cNvPr id="45" name="Rectangle 44"/>
          <p:cNvSpPr/>
          <p:nvPr/>
        </p:nvSpPr>
        <p:spPr>
          <a:xfrm>
            <a:off x="2698031" y="1476029"/>
            <a:ext cx="6829425" cy="2797237"/>
          </a:xfrm>
          <a:prstGeom prst="rect">
            <a:avLst/>
          </a:prstGeom>
          <a:gradFill flip="none" rotWithShape="1">
            <a:gsLst>
              <a:gs pos="15000">
                <a:srgbClr val="FFFFFF">
                  <a:alpha val="34000"/>
                </a:srgbClr>
              </a:gs>
              <a:gs pos="94000">
                <a:srgbClr val="FFFFFF">
                  <a:alpha val="34000"/>
                </a:srgbClr>
              </a:gs>
              <a:gs pos="2655">
                <a:schemeClr val="bg1">
                  <a:alpha val="0"/>
                </a:schemeClr>
              </a:gs>
              <a:gs pos="51000">
                <a:schemeClr val="bg1"/>
              </a:gs>
              <a:gs pos="100000">
                <a:schemeClr val="bg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en-US" sz="2400" i="1" dirty="0">
                <a:solidFill>
                  <a:srgbClr val="000000"/>
                </a:solidFill>
              </a:rPr>
              <a:t>Submitted in the partial fulfillment for the award of the degree of</a:t>
            </a:r>
          </a:p>
          <a:p>
            <a:pPr algn="ctr">
              <a:lnSpc>
                <a:spcPct val="150000"/>
              </a:lnSpc>
            </a:pPr>
            <a:r>
              <a:rPr lang="en-US" sz="2400" b="1" dirty="0">
                <a:solidFill>
                  <a:srgbClr val="000000"/>
                </a:solidFill>
              </a:rPr>
              <a:t>BACHELOR OF ENGINEERING </a:t>
            </a:r>
            <a:endParaRPr lang="en-US" sz="2400" dirty="0">
              <a:solidFill>
                <a:srgbClr val="000000"/>
              </a:solidFill>
            </a:endParaRPr>
          </a:p>
          <a:p>
            <a:pPr algn="ctr">
              <a:lnSpc>
                <a:spcPct val="150000"/>
              </a:lnSpc>
            </a:pPr>
            <a:r>
              <a:rPr lang="en-US" sz="2400" i="1" dirty="0">
                <a:solidFill>
                  <a:srgbClr val="000000"/>
                </a:solidFill>
              </a:rPr>
              <a:t> IN</a:t>
            </a:r>
          </a:p>
          <a:p>
            <a:pPr algn="ctr">
              <a:lnSpc>
                <a:spcPct val="150000"/>
              </a:lnSpc>
            </a:pPr>
            <a:r>
              <a:rPr lang="en-GB" sz="2400" b="1" dirty="0">
                <a:solidFill>
                  <a:srgbClr val="000000"/>
                </a:solidFill>
              </a:rPr>
              <a:t>Artificial Intelligence and Machine Learning</a:t>
            </a:r>
            <a:endParaRPr lang="en-US" sz="2400" dirty="0">
              <a:solidFill>
                <a:srgbClr val="000000"/>
              </a:solidFill>
            </a:endParaRPr>
          </a:p>
          <a:p>
            <a:pPr algn="ctr">
              <a:lnSpc>
                <a:spcPct val="150000"/>
              </a:lnSpc>
            </a:pPr>
            <a:endParaRPr lang="en-US" sz="2400" dirty="0">
              <a:solidFill>
                <a:srgbClr val="000000"/>
              </a:solidFill>
            </a:endParaRPr>
          </a:p>
        </p:txBody>
      </p:sp>
      <p:sp>
        <p:nvSpPr>
          <p:cNvPr id="43" name="Right Triangle 42"/>
          <p:cNvSpPr/>
          <p:nvPr/>
        </p:nvSpPr>
        <p:spPr>
          <a:xfrm rot="10800000" flipV="1">
            <a:off x="9829797" y="5333999"/>
            <a:ext cx="2366623" cy="1600201"/>
          </a:xfrm>
          <a:prstGeom prst="rtTriangl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p:cNvSpPr txBox="1">
            <a:spLocks noChangeArrowheads="1"/>
          </p:cNvSpPr>
          <p:nvPr/>
        </p:nvSpPr>
        <p:spPr bwMode="auto">
          <a:xfrm>
            <a:off x="6885780" y="6021494"/>
            <a:ext cx="4928608" cy="64633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r>
              <a:rPr lang="en-US" sz="2000" b="1" dirty="0">
                <a:solidFill>
                  <a:prstClr val="black">
                    <a:lumMod val="65000"/>
                    <a:lumOff val="35000"/>
                  </a:prstClr>
                </a:solidFill>
                <a:latin typeface="Casper" panose="02000506000000020004" pitchFamily="2" charset="0"/>
                <a:ea typeface="Karla" pitchFamily="2" charset="0"/>
                <a:cs typeface="Karla" pitchFamily="2" charset="0"/>
              </a:rPr>
              <a:t>DISCOVER . </a:t>
            </a:r>
            <a:r>
              <a:rPr lang="en-US" sz="2000" b="1" dirty="0">
                <a:solidFill>
                  <a:srgbClr val="C00000"/>
                </a:solidFill>
                <a:latin typeface="Casper" panose="02000506000000020004" pitchFamily="2" charset="0"/>
                <a:ea typeface="Karla" pitchFamily="2" charset="0"/>
                <a:cs typeface="Karla" pitchFamily="2" charset="0"/>
              </a:rPr>
              <a:t>LEARN</a:t>
            </a:r>
            <a:r>
              <a:rPr lang="en-US" sz="2000" b="1" dirty="0">
                <a:solidFill>
                  <a:prstClr val="black">
                    <a:lumMod val="65000"/>
                    <a:lumOff val="35000"/>
                  </a:prstClr>
                </a:solidFill>
                <a:latin typeface="Casper" panose="02000506000000020004" pitchFamily="2" charset="0"/>
                <a:ea typeface="Karla" pitchFamily="2" charset="0"/>
                <a:cs typeface="Karla" pitchFamily="2" charset="0"/>
              </a:rPr>
              <a:t> . EMPOWER</a:t>
            </a:r>
            <a:endParaRPr lang="en-US" sz="1200" b="1" dirty="0">
              <a:solidFill>
                <a:prstClr val="black"/>
              </a:solidFill>
              <a:latin typeface="Casper" panose="02000506000000020004" pitchFamily="2" charset="0"/>
            </a:endParaRPr>
          </a:p>
          <a:p>
            <a:pPr eaLnBrk="1" hangingPunct="1"/>
            <a:endParaRPr lang="en-US" sz="1600" b="1" dirty="0">
              <a:latin typeface="Casper" panose="02000506000000020004" pitchFamily="2" charset="0"/>
            </a:endParaRPr>
          </a:p>
        </p:txBody>
      </p:sp>
      <p:sp>
        <p:nvSpPr>
          <p:cNvPr id="52" name="Rectangle 51"/>
          <p:cNvSpPr/>
          <p:nvPr/>
        </p:nvSpPr>
        <p:spPr>
          <a:xfrm>
            <a:off x="6885780" y="6043646"/>
            <a:ext cx="45719" cy="3706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TextBox 52"/>
          <p:cNvSpPr txBox="1">
            <a:spLocks noChangeArrowheads="1"/>
          </p:cNvSpPr>
          <p:nvPr/>
        </p:nvSpPr>
        <p:spPr bwMode="auto">
          <a:xfrm>
            <a:off x="443345" y="6014156"/>
            <a:ext cx="5882609" cy="430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lvl="0" algn="ctr" defTabSz="622300">
              <a:lnSpc>
                <a:spcPct val="90000"/>
              </a:lnSpc>
              <a:spcBef>
                <a:spcPct val="0"/>
              </a:spcBef>
              <a:spcAft>
                <a:spcPct val="35000"/>
              </a:spcAft>
            </a:pPr>
            <a:r>
              <a:rPr lang="en-US" sz="2400" b="1" dirty="0">
                <a:solidFill>
                  <a:srgbClr val="FF0000"/>
                </a:solidFill>
                <a:latin typeface="Times New Roman" pitchFamily="18" charset="0"/>
                <a:cs typeface="Times New Roman" pitchFamily="18" charset="0"/>
              </a:rPr>
              <a:t>Department of AIT-CSE</a:t>
            </a:r>
            <a:endParaRPr lang="en-US" sz="1600" dirty="0">
              <a:solidFill>
                <a:srgbClr val="FF0000"/>
              </a:solidFill>
              <a:latin typeface="Times New Roman" pitchFamily="18" charset="0"/>
              <a:cs typeface="Times New Roman" pitchFamily="18" charset="0"/>
            </a:endParaRPr>
          </a:p>
        </p:txBody>
      </p:sp>
      <p:sp>
        <p:nvSpPr>
          <p:cNvPr id="26" name="TextBox 25"/>
          <p:cNvSpPr txBox="1">
            <a:spLocks noChangeArrowheads="1"/>
          </p:cNvSpPr>
          <p:nvPr/>
        </p:nvSpPr>
        <p:spPr bwMode="auto">
          <a:xfrm>
            <a:off x="1034473" y="136526"/>
            <a:ext cx="9855199" cy="12003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lvl1pPr>
              <a:defRPr>
                <a:solidFill>
                  <a:schemeClr val="tx1"/>
                </a:solidFill>
                <a:latin typeface="King" pitchFamily="2" charset="0"/>
              </a:defRPr>
            </a:lvl1pPr>
            <a:lvl2pPr marL="742950" indent="-285750">
              <a:defRPr>
                <a:solidFill>
                  <a:schemeClr val="tx1"/>
                </a:solidFill>
                <a:latin typeface="King" pitchFamily="2" charset="0"/>
              </a:defRPr>
            </a:lvl2pPr>
            <a:lvl3pPr marL="1143000" indent="-228600">
              <a:defRPr>
                <a:solidFill>
                  <a:schemeClr val="tx1"/>
                </a:solidFill>
                <a:latin typeface="King" pitchFamily="2" charset="0"/>
              </a:defRPr>
            </a:lvl3pPr>
            <a:lvl4pPr marL="1600200" indent="-228600">
              <a:defRPr>
                <a:solidFill>
                  <a:schemeClr val="tx1"/>
                </a:solidFill>
                <a:latin typeface="King" pitchFamily="2" charset="0"/>
              </a:defRPr>
            </a:lvl4pPr>
            <a:lvl5pPr marL="2057400" indent="-228600">
              <a:defRPr>
                <a:solidFill>
                  <a:schemeClr val="tx1"/>
                </a:solidFill>
                <a:latin typeface="King" pitchFamily="2" charset="0"/>
              </a:defRPr>
            </a:lvl5pPr>
            <a:lvl6pPr marL="2514600" indent="-228600" fontAlgn="base">
              <a:spcBef>
                <a:spcPct val="0"/>
              </a:spcBef>
              <a:spcAft>
                <a:spcPct val="0"/>
              </a:spcAft>
              <a:defRPr>
                <a:solidFill>
                  <a:schemeClr val="tx1"/>
                </a:solidFill>
                <a:latin typeface="King" pitchFamily="2" charset="0"/>
              </a:defRPr>
            </a:lvl6pPr>
            <a:lvl7pPr marL="2971800" indent="-228600" fontAlgn="base">
              <a:spcBef>
                <a:spcPct val="0"/>
              </a:spcBef>
              <a:spcAft>
                <a:spcPct val="0"/>
              </a:spcAft>
              <a:defRPr>
                <a:solidFill>
                  <a:schemeClr val="tx1"/>
                </a:solidFill>
                <a:latin typeface="King" pitchFamily="2" charset="0"/>
              </a:defRPr>
            </a:lvl7pPr>
            <a:lvl8pPr marL="3429000" indent="-228600" fontAlgn="base">
              <a:spcBef>
                <a:spcPct val="0"/>
              </a:spcBef>
              <a:spcAft>
                <a:spcPct val="0"/>
              </a:spcAft>
              <a:defRPr>
                <a:solidFill>
                  <a:schemeClr val="tx1"/>
                </a:solidFill>
                <a:latin typeface="King" pitchFamily="2" charset="0"/>
              </a:defRPr>
            </a:lvl8pPr>
            <a:lvl9pPr marL="3886200" indent="-228600" fontAlgn="base">
              <a:spcBef>
                <a:spcPct val="0"/>
              </a:spcBef>
              <a:spcAft>
                <a:spcPct val="0"/>
              </a:spcAft>
              <a:defRPr>
                <a:solidFill>
                  <a:schemeClr val="tx1"/>
                </a:solidFill>
                <a:latin typeface="King" pitchFamily="2" charset="0"/>
              </a:defRPr>
            </a:lvl9pPr>
          </a:lstStyle>
          <a:p>
            <a:pPr algn="ctr"/>
            <a:r>
              <a:rPr lang="en-GB" sz="3600" b="1" dirty="0">
                <a:latin typeface="Arial Black" pitchFamily="34" charset="0"/>
              </a:rPr>
              <a:t> Simplifying the verification process of granting scholarship</a:t>
            </a:r>
            <a:endParaRPr lang="en-US" sz="3600" dirty="0">
              <a:latin typeface="Raleway ExtraBold" pitchFamily="34" charset="-52"/>
            </a:endParaRPr>
          </a:p>
        </p:txBody>
      </p:sp>
      <p:sp>
        <p:nvSpPr>
          <p:cNvPr id="15" name="Slide Number Placeholder 14"/>
          <p:cNvSpPr>
            <a:spLocks noGrp="1"/>
          </p:cNvSpPr>
          <p:nvPr>
            <p:ph type="sldNum" sz="quarter" idx="12"/>
          </p:nvPr>
        </p:nvSpPr>
        <p:spPr/>
        <p:txBody>
          <a:bodyPr/>
          <a:lstStyle/>
          <a:p>
            <a:fld id="{BDCDBBEF-AA6C-4BA6-85B2-A17D7F280E38}" type="slidenum">
              <a:rPr lang="en-US" smtClean="0"/>
              <a:pPr/>
              <a:t>1</a:t>
            </a:fld>
            <a:endParaRPr lang="en-US"/>
          </a:p>
        </p:txBody>
      </p:sp>
      <p:sp>
        <p:nvSpPr>
          <p:cNvPr id="5" name="TextBox 4"/>
          <p:cNvSpPr txBox="1"/>
          <p:nvPr/>
        </p:nvSpPr>
        <p:spPr>
          <a:xfrm>
            <a:off x="1856200" y="4713444"/>
            <a:ext cx="2376933" cy="1631216"/>
          </a:xfrm>
          <a:prstGeom prst="rect">
            <a:avLst/>
          </a:prstGeom>
          <a:noFill/>
        </p:spPr>
        <p:txBody>
          <a:bodyPr wrap="none" rtlCol="0">
            <a:spAutoFit/>
          </a:bodyPr>
          <a:lstStyle/>
          <a:p>
            <a:r>
              <a:rPr lang="en-US" sz="2000" b="1" dirty="0"/>
              <a:t>Submitted by: </a:t>
            </a:r>
          </a:p>
          <a:p>
            <a:r>
              <a:rPr lang="en-US" sz="2000" dirty="0"/>
              <a:t>Yamini – 20BCS6766</a:t>
            </a:r>
            <a:endParaRPr lang="en-US" sz="2000" b="1" dirty="0"/>
          </a:p>
          <a:p>
            <a:r>
              <a:rPr lang="en-US" sz="2000" dirty="0"/>
              <a:t>Mayank - 20BCS6788</a:t>
            </a:r>
          </a:p>
          <a:p>
            <a:r>
              <a:rPr lang="en-US" sz="2000" dirty="0"/>
              <a:t> </a:t>
            </a:r>
          </a:p>
          <a:p>
            <a:endParaRPr lang="en-US" sz="2000" dirty="0"/>
          </a:p>
        </p:txBody>
      </p:sp>
      <p:sp>
        <p:nvSpPr>
          <p:cNvPr id="6" name="TextBox 5"/>
          <p:cNvSpPr txBox="1"/>
          <p:nvPr/>
        </p:nvSpPr>
        <p:spPr>
          <a:xfrm>
            <a:off x="7681250" y="4725655"/>
            <a:ext cx="2971326" cy="707886"/>
          </a:xfrm>
          <a:prstGeom prst="rect">
            <a:avLst/>
          </a:prstGeom>
          <a:noFill/>
        </p:spPr>
        <p:txBody>
          <a:bodyPr wrap="none" rtlCol="0">
            <a:spAutoFit/>
          </a:bodyPr>
          <a:lstStyle/>
          <a:p>
            <a:r>
              <a:rPr lang="en-US" sz="2000" b="1" dirty="0"/>
              <a:t>Under the Supervision of: </a:t>
            </a:r>
            <a:endParaRPr lang="en-US" sz="2000" dirty="0"/>
          </a:p>
          <a:p>
            <a:r>
              <a:rPr lang="en-US" sz="2000" dirty="0"/>
              <a:t>Ms. Lata Gupta</a:t>
            </a:r>
          </a:p>
        </p:txBody>
      </p:sp>
    </p:spTree>
    <p:extLst>
      <p:ext uri="{BB962C8B-B14F-4D97-AF65-F5344CB8AC3E}">
        <p14:creationId xmlns:p14="http://schemas.microsoft.com/office/powerpoint/2010/main" val="4565021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used</a:t>
            </a:r>
          </a:p>
        </p:txBody>
      </p:sp>
      <p:sp>
        <p:nvSpPr>
          <p:cNvPr id="3" name="Content Placeholder 2"/>
          <p:cNvSpPr>
            <a:spLocks noGrp="1"/>
          </p:cNvSpPr>
          <p:nvPr>
            <p:ph idx="1"/>
          </p:nvPr>
        </p:nvSpPr>
        <p:spPr>
          <a:xfrm>
            <a:off x="838200" y="2158132"/>
            <a:ext cx="10515600" cy="3014230"/>
          </a:xfrm>
        </p:spPr>
        <p:txBody>
          <a:bodyPr>
            <a:normAutofit fontScale="85000" lnSpcReduction="20000"/>
          </a:bodyPr>
          <a:lstStyle/>
          <a:p>
            <a:pPr marL="0" indent="0">
              <a:buNone/>
            </a:pPr>
            <a:endParaRPr lang="en-GB" dirty="0"/>
          </a:p>
          <a:p>
            <a:pPr marL="0" indent="0">
              <a:buNone/>
            </a:pPr>
            <a:r>
              <a:rPr lang="en-GB" dirty="0"/>
              <a:t>Testing and Validation:</a:t>
            </a:r>
          </a:p>
          <a:p>
            <a:pPr marL="0" indent="0">
              <a:buNone/>
            </a:pPr>
            <a:r>
              <a:rPr lang="en-GB" dirty="0"/>
              <a:t>Conducted rigorous testing to validate the system's performance, accuracy, and user-friendliness through performance, usability, and security testing.</a:t>
            </a:r>
          </a:p>
          <a:p>
            <a:endParaRPr lang="en-GB" dirty="0"/>
          </a:p>
          <a:p>
            <a:pPr marL="0" indent="0">
              <a:buNone/>
            </a:pPr>
            <a:r>
              <a:rPr lang="en-GB" dirty="0"/>
              <a:t>Evaluation and Comparison:</a:t>
            </a:r>
          </a:p>
          <a:p>
            <a:pPr marL="0" indent="0">
              <a:buNone/>
            </a:pPr>
            <a:r>
              <a:rPr lang="en-GB" dirty="0"/>
              <a:t>Evaluated the proposed system against the existing manual verification process, quantifying improvements in processing time, accuracy, and user satisfaction.</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10</a:t>
            </a:fld>
            <a:endParaRPr lang="en-US"/>
          </a:p>
        </p:txBody>
      </p:sp>
    </p:spTree>
    <p:extLst>
      <p:ext uri="{BB962C8B-B14F-4D97-AF65-F5344CB8AC3E}">
        <p14:creationId xmlns:p14="http://schemas.microsoft.com/office/powerpoint/2010/main" val="20585382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used</a:t>
            </a:r>
          </a:p>
        </p:txBody>
      </p:sp>
      <p:sp>
        <p:nvSpPr>
          <p:cNvPr id="4" name="Slide Number Placeholder 3"/>
          <p:cNvSpPr>
            <a:spLocks noGrp="1"/>
          </p:cNvSpPr>
          <p:nvPr>
            <p:ph type="sldNum" sz="quarter" idx="12"/>
          </p:nvPr>
        </p:nvSpPr>
        <p:spPr/>
        <p:txBody>
          <a:bodyPr/>
          <a:lstStyle/>
          <a:p>
            <a:fld id="{BDCDBBEF-AA6C-4BA6-85B2-A17D7F280E38}" type="slidenum">
              <a:rPr lang="en-US" smtClean="0"/>
              <a:pPr/>
              <a:t>11</a:t>
            </a:fld>
            <a:endParaRPr lang="en-US"/>
          </a:p>
        </p:txBody>
      </p:sp>
      <p:pic>
        <p:nvPicPr>
          <p:cNvPr id="8" name="Picture 7">
            <a:extLst>
              <a:ext uri="{FF2B5EF4-FFF2-40B4-BE49-F238E27FC236}">
                <a16:creationId xmlns:a16="http://schemas.microsoft.com/office/drawing/2014/main" id="{C4C7E229-0CE6-5F6F-48A0-D73D446B549D}"/>
              </a:ext>
            </a:extLst>
          </p:cNvPr>
          <p:cNvPicPr>
            <a:picLocks noChangeAspect="1"/>
          </p:cNvPicPr>
          <p:nvPr/>
        </p:nvPicPr>
        <p:blipFill>
          <a:blip r:embed="rId2"/>
          <a:stretch>
            <a:fillRect/>
          </a:stretch>
        </p:blipFill>
        <p:spPr>
          <a:xfrm>
            <a:off x="3799649" y="1468582"/>
            <a:ext cx="2921682" cy="5136861"/>
          </a:xfrm>
          <a:prstGeom prst="rect">
            <a:avLst/>
          </a:prstGeom>
        </p:spPr>
      </p:pic>
    </p:spTree>
    <p:extLst>
      <p:ext uri="{BB962C8B-B14F-4D97-AF65-F5344CB8AC3E}">
        <p14:creationId xmlns:p14="http://schemas.microsoft.com/office/powerpoint/2010/main" val="11748098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12</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6096000" cy="701731"/>
          </a:xfrm>
          <a:prstGeom prst="rect">
            <a:avLst/>
          </a:prstGeom>
          <a:noFill/>
        </p:spPr>
        <p:txBody>
          <a:bodyPr wrap="square">
            <a:spAutoFit/>
          </a:bodyPr>
          <a:lstStyle/>
          <a:p>
            <a:pPr>
              <a:lnSpc>
                <a:spcPct val="90000"/>
              </a:lnSpc>
              <a:spcBef>
                <a:spcPct val="0"/>
              </a:spcBef>
            </a:pPr>
            <a:r>
              <a:rPr lang="en-IN" sz="4400" dirty="0">
                <a:latin typeface="+mj-lt"/>
                <a:ea typeface="+mj-ea"/>
                <a:cs typeface="+mj-cs"/>
              </a:rPr>
              <a:t>Analysis of Project</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838200" y="1825625"/>
            <a:ext cx="10515600" cy="4351338"/>
          </a:xfrm>
        </p:spPr>
        <p:txBody>
          <a:bodyPr>
            <a:normAutofit fontScale="70000" lnSpcReduction="20000"/>
          </a:bodyPr>
          <a:lstStyle/>
          <a:p>
            <a:pPr marL="0" indent="0">
              <a:buNone/>
            </a:pPr>
            <a:r>
              <a:rPr lang="en-GB" sz="2400" b="1" dirty="0"/>
              <a:t>Automation for Efficiency</a:t>
            </a:r>
            <a:r>
              <a:rPr lang="en-GB" sz="2400" dirty="0"/>
              <a:t>: The introduction of OCR technology automates data extraction, significantly reducing errors and processing time. This is a substantial strength as it eliminates a major pain point of manual data entry.</a:t>
            </a:r>
          </a:p>
          <a:p>
            <a:pPr marL="0" indent="0">
              <a:buNone/>
            </a:pPr>
            <a:endParaRPr lang="en-GB" sz="2400" dirty="0"/>
          </a:p>
          <a:p>
            <a:pPr marL="0" indent="0">
              <a:buNone/>
            </a:pPr>
            <a:r>
              <a:rPr lang="en-GB" sz="2400" b="1" dirty="0"/>
              <a:t>Real-Time Integration</a:t>
            </a:r>
            <a:r>
              <a:rPr lang="en-GB" sz="2400" dirty="0"/>
              <a:t>: The system's ability to connect with external data sources for real-time verification enhances accuracy and expedites the verification process, ensuring timely scholarship disbursement.</a:t>
            </a:r>
          </a:p>
          <a:p>
            <a:pPr marL="0" indent="0">
              <a:buNone/>
            </a:pPr>
            <a:endParaRPr lang="en-GB" sz="2400" dirty="0"/>
          </a:p>
          <a:p>
            <a:pPr marL="0" indent="0">
              <a:buNone/>
            </a:pPr>
            <a:r>
              <a:rPr lang="en-GB" sz="2400" b="1" dirty="0"/>
              <a:t>User-Centric Approach</a:t>
            </a:r>
            <a:r>
              <a:rPr lang="en-GB" sz="2400" dirty="0"/>
              <a:t>: The system focuses on providing applicants with instant feedback, promoting transparency and reducing uncertainty. This user-centric approach improves the overall experience for students.</a:t>
            </a:r>
          </a:p>
          <a:p>
            <a:pPr marL="0" indent="0">
              <a:buNone/>
            </a:pPr>
            <a:endParaRPr lang="en-GB" sz="2400" dirty="0"/>
          </a:p>
          <a:p>
            <a:pPr marL="0" indent="0">
              <a:buNone/>
            </a:pPr>
            <a:r>
              <a:rPr lang="en-GB" sz="2400" b="1" dirty="0"/>
              <a:t>Security Measures: </a:t>
            </a:r>
            <a:r>
              <a:rPr lang="en-GB" sz="2400" dirty="0"/>
              <a:t>The implementation of encryption and multi-factor authentication strengthens data security, addressing concerns about the protection of sensitive student information.</a:t>
            </a:r>
          </a:p>
          <a:p>
            <a:pPr marL="0" indent="0">
              <a:buNone/>
            </a:pPr>
            <a:endParaRPr lang="en-GB" sz="2400" dirty="0"/>
          </a:p>
          <a:p>
            <a:pPr marL="0" indent="0">
              <a:buNone/>
            </a:pPr>
            <a:r>
              <a:rPr lang="en-GB" sz="2400" b="1" dirty="0"/>
              <a:t>Scalability: </a:t>
            </a:r>
            <a:r>
              <a:rPr lang="en-GB" sz="2400" dirty="0"/>
              <a:t>The system is designed for scalability, ensuring that it can handle increasing user loads and data volume as the user base expands.</a:t>
            </a:r>
          </a:p>
          <a:p>
            <a:pPr marL="0" indent="0">
              <a:buNone/>
            </a:pPr>
            <a:endParaRPr lang="en-GB" dirty="0"/>
          </a:p>
          <a:p>
            <a:pPr marL="0" indent="0">
              <a:buNone/>
            </a:pPr>
            <a:endParaRPr lang="en-GB" dirty="0"/>
          </a:p>
          <a:p>
            <a:pPr marL="0" indent="0">
              <a:buNone/>
            </a:pPr>
            <a:endParaRPr lang="en-GB" dirty="0"/>
          </a:p>
          <a:p>
            <a:pPr marL="0" indent="0">
              <a:buNone/>
            </a:pPr>
            <a:endParaRPr lang="en-GB" dirty="0"/>
          </a:p>
          <a:p>
            <a:pPr marL="0" indent="0">
              <a:buNone/>
            </a:pPr>
            <a:endParaRPr lang="en-GB" dirty="0"/>
          </a:p>
        </p:txBody>
      </p:sp>
    </p:spTree>
    <p:extLst>
      <p:ext uri="{BB962C8B-B14F-4D97-AF65-F5344CB8AC3E}">
        <p14:creationId xmlns:p14="http://schemas.microsoft.com/office/powerpoint/2010/main" val="14134974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13</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Feature/characteristics Identification </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marL="0" indent="0">
              <a:buNone/>
            </a:pPr>
            <a:r>
              <a:rPr lang="en-GB" sz="1400" dirty="0"/>
              <a:t>1. </a:t>
            </a:r>
            <a:r>
              <a:rPr lang="en-GB" sz="1400" b="1" dirty="0"/>
              <a:t>Automation through OCR Technology:</a:t>
            </a:r>
          </a:p>
          <a:p>
            <a:pPr marL="0" indent="0">
              <a:buNone/>
            </a:pPr>
            <a:r>
              <a:rPr lang="en-GB" sz="1400" dirty="0"/>
              <a:t>Feature: The system automates data entry and verification processes through Optical Character Recognition (OCR) technology, reducing the need for manual data entry.</a:t>
            </a:r>
          </a:p>
          <a:p>
            <a:pPr marL="0" indent="0">
              <a:buNone/>
            </a:pPr>
            <a:r>
              <a:rPr lang="en-GB" sz="1400" dirty="0"/>
              <a:t>Characteristic: Automation leads to increased efficiency and accuracy in handling documents and data, minimizing errors.</a:t>
            </a:r>
          </a:p>
          <a:p>
            <a:pPr marL="0" indent="0">
              <a:buNone/>
            </a:pPr>
            <a:endParaRPr lang="en-GB" sz="1400" dirty="0"/>
          </a:p>
          <a:p>
            <a:pPr marL="0" indent="0">
              <a:buNone/>
            </a:pPr>
            <a:r>
              <a:rPr lang="en-GB" sz="1400" b="1" dirty="0"/>
              <a:t>2. Real-Time Integration with External Data Sources:</a:t>
            </a:r>
          </a:p>
          <a:p>
            <a:pPr marL="0" indent="0">
              <a:buNone/>
            </a:pPr>
            <a:r>
              <a:rPr lang="en-GB" sz="1400" dirty="0"/>
              <a:t>Feature: The system connects with external databases and data sources in real time for verification purposes.</a:t>
            </a:r>
          </a:p>
          <a:p>
            <a:pPr marL="0" indent="0">
              <a:buNone/>
            </a:pPr>
            <a:r>
              <a:rPr lang="en-GB" sz="1400" dirty="0"/>
              <a:t>Characteristic: Real-time integration ensures that applicant information is accurate and up-to-date, expediting verification processes.</a:t>
            </a:r>
          </a:p>
          <a:p>
            <a:pPr marL="0" indent="0">
              <a:buNone/>
            </a:pPr>
            <a:endParaRPr lang="en-GB" sz="1400" dirty="0"/>
          </a:p>
          <a:p>
            <a:pPr marL="0" indent="0">
              <a:buNone/>
            </a:pPr>
            <a:r>
              <a:rPr lang="en-GB" sz="1400" b="1" dirty="0"/>
              <a:t>3. User-Centric Interface:</a:t>
            </a:r>
          </a:p>
          <a:p>
            <a:pPr marL="0" indent="0">
              <a:buNone/>
            </a:pPr>
            <a:r>
              <a:rPr lang="en-GB" sz="1400" dirty="0"/>
              <a:t>Feature: The system offers a user-friendly interface tailored to the needs of applicants, scholarship providers, and verification authorities.</a:t>
            </a:r>
          </a:p>
          <a:p>
            <a:pPr marL="0" indent="0">
              <a:buNone/>
            </a:pPr>
            <a:r>
              <a:rPr lang="en-GB" sz="1400" dirty="0"/>
              <a:t>Characteristic: The design emphasizes usability and a positive user experience, promoting accessibility and satisfaction.</a:t>
            </a:r>
          </a:p>
          <a:p>
            <a:pPr marL="0" indent="0">
              <a:buNone/>
            </a:pPr>
            <a:endParaRPr lang="en-GB" sz="1400" dirty="0"/>
          </a:p>
          <a:p>
            <a:pPr marL="0" indent="0">
              <a:buNone/>
            </a:pPr>
            <a:r>
              <a:rPr lang="en-GB" sz="1400" b="1" dirty="0"/>
              <a:t>4. Data Security Measures:</a:t>
            </a:r>
          </a:p>
          <a:p>
            <a:pPr marL="0" indent="0">
              <a:buNone/>
            </a:pPr>
            <a:r>
              <a:rPr lang="en-GB" sz="1400" dirty="0"/>
              <a:t>Feature: Robust security measures, including encryption and multi-factor authentication, are implemented to protect sensitive student data.</a:t>
            </a:r>
          </a:p>
          <a:p>
            <a:pPr marL="0" indent="0">
              <a:buNone/>
            </a:pPr>
            <a:r>
              <a:rPr lang="en-GB" sz="1400" dirty="0"/>
              <a:t>Characteristic: These measures ensure the security and privacy of data, mitigating the risk of breaches and unauthorized access.</a:t>
            </a:r>
          </a:p>
        </p:txBody>
      </p:sp>
    </p:spTree>
    <p:extLst>
      <p:ext uri="{BB962C8B-B14F-4D97-AF65-F5344CB8AC3E}">
        <p14:creationId xmlns:p14="http://schemas.microsoft.com/office/powerpoint/2010/main" val="326720823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14</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Constraint Identification</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marL="0" indent="0">
              <a:buNone/>
            </a:pPr>
            <a:r>
              <a:rPr lang="en-GB" sz="1400" b="1" dirty="0"/>
              <a:t>Data Privacy Regulations: </a:t>
            </a:r>
            <a:r>
              <a:rPr lang="en-GB" sz="1400" dirty="0"/>
              <a:t>Compliance with data privacy regulations, such as GDPR or HIPAA, can pose constraints on data collection, storage, and sharing. Ensuring full compliance may require additional development effort and resources.</a:t>
            </a:r>
          </a:p>
          <a:p>
            <a:pPr marL="0" indent="0">
              <a:buNone/>
            </a:pPr>
            <a:endParaRPr lang="en-GB" sz="1400" dirty="0"/>
          </a:p>
          <a:p>
            <a:pPr marL="0" indent="0">
              <a:buNone/>
            </a:pPr>
            <a:r>
              <a:rPr lang="en-GB" sz="1400" b="1" dirty="0"/>
              <a:t>Legacy System Integration: </a:t>
            </a:r>
            <a:r>
              <a:rPr lang="en-GB" sz="1400" dirty="0"/>
              <a:t>Integration with existing legacy systems within scholarship organizations may present constraints. Compatibility issues or the need for custom solutions could slow down the integration process.</a:t>
            </a:r>
          </a:p>
          <a:p>
            <a:pPr marL="0" indent="0">
              <a:buNone/>
            </a:pPr>
            <a:endParaRPr lang="en-GB" sz="1400" dirty="0"/>
          </a:p>
          <a:p>
            <a:pPr marL="0" indent="0">
              <a:buNone/>
            </a:pPr>
            <a:r>
              <a:rPr lang="en-GB" sz="1400" b="1" dirty="0"/>
              <a:t>Limited Access to External Data Sources: </a:t>
            </a:r>
            <a:r>
              <a:rPr lang="en-GB" sz="1400" dirty="0"/>
              <a:t>Real-time integration with external data sources, such as government databases or educational institutions, may be limited by the availability of APIs or access to data. Overcoming these limitations may require negotiation or legal agreements.</a:t>
            </a:r>
          </a:p>
          <a:p>
            <a:pPr marL="0" indent="0">
              <a:buNone/>
            </a:pPr>
            <a:endParaRPr lang="en-GB" sz="1400" dirty="0"/>
          </a:p>
          <a:p>
            <a:pPr marL="0" indent="0">
              <a:buNone/>
            </a:pPr>
            <a:r>
              <a:rPr lang="en-GB" sz="1400" b="1" dirty="0"/>
              <a:t>User Training and Adoption: </a:t>
            </a:r>
            <a:r>
              <a:rPr lang="en-GB" sz="1400" dirty="0"/>
              <a:t>Users, including applicants, scholarship providers, and verification authorities, may face constraints in terms of adapting to the new system. Adequate training and change management strategies are essential to ensure smooth adoption.</a:t>
            </a:r>
          </a:p>
          <a:p>
            <a:pPr marL="0" indent="0">
              <a:buNone/>
            </a:pPr>
            <a:endParaRPr lang="en-GB" sz="1400" dirty="0"/>
          </a:p>
          <a:p>
            <a:pPr marL="0" indent="0">
              <a:buNone/>
            </a:pPr>
            <a:r>
              <a:rPr lang="en-GB" sz="1400" b="1" dirty="0"/>
              <a:t>Internet Connectivity: </a:t>
            </a:r>
            <a:r>
              <a:rPr lang="en-GB" sz="1400" dirty="0"/>
              <a:t>The real-time nature of the system relies on internet connectivity. Constraints in regions with limited or unreliable internet access could affect the system's performance and accessibility.</a:t>
            </a:r>
          </a:p>
        </p:txBody>
      </p:sp>
    </p:spTree>
    <p:extLst>
      <p:ext uri="{BB962C8B-B14F-4D97-AF65-F5344CB8AC3E}">
        <p14:creationId xmlns:p14="http://schemas.microsoft.com/office/powerpoint/2010/main" val="1044629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15</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Design Selection</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marL="0" indent="0">
              <a:buNone/>
            </a:pPr>
            <a:r>
              <a:rPr lang="en-GB" sz="1400" b="1" dirty="0"/>
              <a:t>1. Monolithic Design:</a:t>
            </a:r>
          </a:p>
          <a:p>
            <a:pPr marL="0" indent="0">
              <a:buNone/>
            </a:pPr>
            <a:r>
              <a:rPr lang="en-GB" sz="1400" dirty="0"/>
              <a:t>A monolithic design integrates all system components into a single, cohesive unit. This approach can be efficient for smaller applications but may lack the flexibility and scalability needed for a complex, real-time system. It might be suitable if the system's initial scope is relatively limited.</a:t>
            </a:r>
          </a:p>
          <a:p>
            <a:pPr marL="0" indent="0">
              <a:buNone/>
            </a:pPr>
            <a:endParaRPr lang="en-GB" sz="1400" b="1" dirty="0"/>
          </a:p>
          <a:p>
            <a:pPr marL="0" indent="0">
              <a:buNone/>
            </a:pPr>
            <a:r>
              <a:rPr lang="en-GB" sz="1400" b="1" dirty="0"/>
              <a:t>2. Microservices Architecture:</a:t>
            </a:r>
          </a:p>
          <a:p>
            <a:pPr marL="0" indent="0">
              <a:buNone/>
            </a:pPr>
            <a:r>
              <a:rPr lang="en-GB" sz="1400" dirty="0"/>
              <a:t>A microservices architecture breaks the system into smaller, loosely coupled services that communicate via APIs. This design promotes scalability and flexibility, making it suitable for systems with various functions and services, like real-time data integration and OCR.</a:t>
            </a:r>
          </a:p>
          <a:p>
            <a:pPr marL="0" indent="0">
              <a:buNone/>
            </a:pPr>
            <a:endParaRPr lang="en-GB" sz="1400" b="1" dirty="0"/>
          </a:p>
          <a:p>
            <a:pPr marL="0" indent="0">
              <a:buNone/>
            </a:pPr>
            <a:r>
              <a:rPr lang="en-GB" sz="1400" b="1" dirty="0"/>
              <a:t>3. Serverless Architecture:</a:t>
            </a:r>
          </a:p>
          <a:p>
            <a:pPr marL="0" indent="0">
              <a:buNone/>
            </a:pPr>
            <a:r>
              <a:rPr lang="en-GB" sz="1400" dirty="0"/>
              <a:t>Serverless computing allows developers to focus solely on code while the cloud provider manages infrastructure. It can be cost-effective and scalable, making it an excellent choice for certain aspects of the system, such as real-time data retrieval from external sources.</a:t>
            </a:r>
          </a:p>
          <a:p>
            <a:pPr marL="0" indent="0">
              <a:buNone/>
            </a:pPr>
            <a:endParaRPr lang="en-GB" sz="1400" b="1" dirty="0"/>
          </a:p>
          <a:p>
            <a:pPr marL="0" indent="0">
              <a:buNone/>
            </a:pPr>
            <a:r>
              <a:rPr lang="en-GB" sz="1400" b="1" dirty="0"/>
              <a:t>4. User-Centric Design:</a:t>
            </a:r>
          </a:p>
          <a:p>
            <a:pPr marL="0" indent="0">
              <a:buNone/>
            </a:pPr>
            <a:r>
              <a:rPr lang="en-GB" sz="1400" dirty="0"/>
              <a:t>User-centric design is essential to create a user-friendly interface for scholarship applicants, providers, and verification authorities. This approach focuses on usability, accessibility, and user satisfaction. Design thinking methods can be used to ensure the system caters to users' needs.</a:t>
            </a:r>
          </a:p>
        </p:txBody>
      </p:sp>
    </p:spTree>
    <p:extLst>
      <p:ext uri="{BB962C8B-B14F-4D97-AF65-F5344CB8AC3E}">
        <p14:creationId xmlns:p14="http://schemas.microsoft.com/office/powerpoint/2010/main" val="23066104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16</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Results and Outputs</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997527" y="1420957"/>
            <a:ext cx="10515600" cy="464993"/>
          </a:xfrm>
        </p:spPr>
        <p:txBody>
          <a:bodyPr>
            <a:noAutofit/>
          </a:bodyPr>
          <a:lstStyle/>
          <a:p>
            <a:pPr marL="0" indent="0">
              <a:buNone/>
            </a:pPr>
            <a:r>
              <a:rPr lang="en-GB" sz="2400" b="1" dirty="0"/>
              <a:t>Landing Page</a:t>
            </a:r>
            <a:endParaRPr lang="en-GB" sz="2400" dirty="0"/>
          </a:p>
        </p:txBody>
      </p:sp>
      <p:pic>
        <p:nvPicPr>
          <p:cNvPr id="9" name="Picture 8">
            <a:extLst>
              <a:ext uri="{FF2B5EF4-FFF2-40B4-BE49-F238E27FC236}">
                <a16:creationId xmlns:a16="http://schemas.microsoft.com/office/drawing/2014/main" id="{FAB6092F-4AB3-2C41-085C-7C944CE2DD0A}"/>
              </a:ext>
            </a:extLst>
          </p:cNvPr>
          <p:cNvPicPr>
            <a:picLocks noChangeAspect="1"/>
          </p:cNvPicPr>
          <p:nvPr/>
        </p:nvPicPr>
        <p:blipFill>
          <a:blip r:embed="rId2"/>
          <a:stretch>
            <a:fillRect/>
          </a:stretch>
        </p:blipFill>
        <p:spPr>
          <a:xfrm>
            <a:off x="678872" y="1885949"/>
            <a:ext cx="11073155" cy="4835525"/>
          </a:xfrm>
          <a:prstGeom prst="rect">
            <a:avLst/>
          </a:prstGeom>
        </p:spPr>
      </p:pic>
    </p:spTree>
    <p:extLst>
      <p:ext uri="{BB962C8B-B14F-4D97-AF65-F5344CB8AC3E}">
        <p14:creationId xmlns:p14="http://schemas.microsoft.com/office/powerpoint/2010/main" val="25518169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17</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Results</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997527" y="1420957"/>
            <a:ext cx="10515600" cy="464993"/>
          </a:xfrm>
        </p:spPr>
        <p:txBody>
          <a:bodyPr>
            <a:noAutofit/>
          </a:bodyPr>
          <a:lstStyle/>
          <a:p>
            <a:pPr marL="0" indent="0">
              <a:buNone/>
            </a:pPr>
            <a:r>
              <a:rPr lang="en-GB" sz="2400" b="1" dirty="0"/>
              <a:t>Sign Up Page</a:t>
            </a:r>
            <a:endParaRPr lang="en-GB" sz="2400" dirty="0"/>
          </a:p>
        </p:txBody>
      </p:sp>
      <p:pic>
        <p:nvPicPr>
          <p:cNvPr id="5" name="Picture 4">
            <a:extLst>
              <a:ext uri="{FF2B5EF4-FFF2-40B4-BE49-F238E27FC236}">
                <a16:creationId xmlns:a16="http://schemas.microsoft.com/office/drawing/2014/main" id="{609C764E-E5C4-2583-760A-C37AAC762E18}"/>
              </a:ext>
            </a:extLst>
          </p:cNvPr>
          <p:cNvPicPr>
            <a:picLocks noChangeAspect="1"/>
          </p:cNvPicPr>
          <p:nvPr/>
        </p:nvPicPr>
        <p:blipFill>
          <a:blip r:embed="rId2"/>
          <a:stretch>
            <a:fillRect/>
          </a:stretch>
        </p:blipFill>
        <p:spPr>
          <a:xfrm>
            <a:off x="2393343" y="1765189"/>
            <a:ext cx="6679096" cy="4568935"/>
          </a:xfrm>
          <a:prstGeom prst="rect">
            <a:avLst/>
          </a:prstGeom>
        </p:spPr>
      </p:pic>
    </p:spTree>
    <p:extLst>
      <p:ext uri="{BB962C8B-B14F-4D97-AF65-F5344CB8AC3E}">
        <p14:creationId xmlns:p14="http://schemas.microsoft.com/office/powerpoint/2010/main" val="3006217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18</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IN" sz="4400" dirty="0"/>
              <a:t>Results</a:t>
            </a:r>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997527" y="1420957"/>
            <a:ext cx="10515600" cy="464993"/>
          </a:xfrm>
        </p:spPr>
        <p:txBody>
          <a:bodyPr>
            <a:noAutofit/>
          </a:bodyPr>
          <a:lstStyle/>
          <a:p>
            <a:pPr marL="0" indent="0">
              <a:buNone/>
            </a:pPr>
            <a:r>
              <a:rPr lang="en-GB" sz="2400" b="1" dirty="0"/>
              <a:t>Login Page</a:t>
            </a:r>
            <a:endParaRPr lang="en-GB" sz="2400" dirty="0"/>
          </a:p>
        </p:txBody>
      </p:sp>
      <p:pic>
        <p:nvPicPr>
          <p:cNvPr id="5" name="Picture 4">
            <a:extLst>
              <a:ext uri="{FF2B5EF4-FFF2-40B4-BE49-F238E27FC236}">
                <a16:creationId xmlns:a16="http://schemas.microsoft.com/office/drawing/2014/main" id="{187B480A-A3B7-51E4-1E52-F74F862C0786}"/>
              </a:ext>
            </a:extLst>
          </p:cNvPr>
          <p:cNvPicPr>
            <a:picLocks noChangeAspect="1"/>
          </p:cNvPicPr>
          <p:nvPr/>
        </p:nvPicPr>
        <p:blipFill>
          <a:blip r:embed="rId2"/>
          <a:stretch>
            <a:fillRect/>
          </a:stretch>
        </p:blipFill>
        <p:spPr>
          <a:xfrm>
            <a:off x="2608028" y="2059387"/>
            <a:ext cx="7127099" cy="4268387"/>
          </a:xfrm>
          <a:prstGeom prst="rect">
            <a:avLst/>
          </a:prstGeom>
        </p:spPr>
      </p:pic>
    </p:spTree>
    <p:extLst>
      <p:ext uri="{BB962C8B-B14F-4D97-AF65-F5344CB8AC3E}">
        <p14:creationId xmlns:p14="http://schemas.microsoft.com/office/powerpoint/2010/main" val="32234822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19</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US" sz="4400" dirty="0"/>
              <a:t>C</a:t>
            </a:r>
            <a:r>
              <a:rPr lang="en-IN" sz="4400" dirty="0" err="1"/>
              <a:t>onclusion</a:t>
            </a:r>
            <a:endParaRPr lang="en-IN" sz="4400" dirty="0"/>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marL="0" indent="0">
              <a:buNone/>
            </a:pPr>
            <a:r>
              <a:rPr lang="en-US" sz="1400" dirty="0"/>
              <a:t>In conclusion, the successful implementation of the scholarship verification system employing OCR represents a significant achievement in the realm of educational technology </a:t>
            </a:r>
          </a:p>
          <a:p>
            <a:pPr marL="0" indent="0">
              <a:buNone/>
            </a:pPr>
            <a:r>
              <a:rPr lang="en-US" sz="1400" dirty="0"/>
              <a:t>1. This project not only addresses the complexities of traditional verification processes but also harnesses the power of cutting-edge OCR technology to streamline and enhance the efficiency of scholarship evaluations. </a:t>
            </a:r>
          </a:p>
          <a:p>
            <a:pPr marL="0" indent="0">
              <a:buNone/>
            </a:pPr>
            <a:r>
              <a:rPr lang="en-US" sz="1400" dirty="0"/>
              <a:t>2. By leveraging OCR, the system demonstrates a commitment to innovation, offering a solution that reduces manual efforts, minimizes errors, and accelerates the overall verification timeline. The accuracy and speed afforded by OCR contribute to a more seamless experience for both applicants and administrators, marking a positive step towards modernizing and optimizing scholarship management. </a:t>
            </a:r>
          </a:p>
          <a:p>
            <a:pPr marL="0" indent="0">
              <a:buNone/>
            </a:pPr>
            <a:r>
              <a:rPr lang="en-US" sz="1400" dirty="0"/>
              <a:t>3. Furthermore, the project's potential for real-time verification and integration with other technologies underscores its adaptability to contemporary needs. The system's user-friendly interface, coupled with its ability to handle diverse document formats, showcases its practicality and relevance in today's dynamic educational landscape. </a:t>
            </a:r>
          </a:p>
          <a:p>
            <a:pPr marL="0" indent="0">
              <a:buNone/>
            </a:pPr>
            <a:r>
              <a:rPr lang="en-US" sz="1400" dirty="0"/>
              <a:t>4. As the developer of this scholarship verification system, we've contributed to the advancement of processes critical to supporting educational opportunities. This project not only exemplifies technical proficiency but also addresses the practical challenges faced in scholarship administration. </a:t>
            </a:r>
          </a:p>
          <a:p>
            <a:pPr marL="0" indent="0">
              <a:buNone/>
            </a:pPr>
            <a:r>
              <a:rPr lang="en-US" sz="1400" dirty="0"/>
              <a:t>5. Going forward, the system holds the promise of making a lasting impact by fostering efficiency, transparency, and accessibility in the allocation of educational resources.</a:t>
            </a:r>
            <a:endParaRPr lang="en-GB" sz="1400" dirty="0"/>
          </a:p>
        </p:txBody>
      </p:sp>
    </p:spTree>
    <p:extLst>
      <p:ext uri="{BB962C8B-B14F-4D97-AF65-F5344CB8AC3E}">
        <p14:creationId xmlns:p14="http://schemas.microsoft.com/office/powerpoint/2010/main" val="10706094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85676" y="365126"/>
            <a:ext cx="10515600" cy="976206"/>
          </a:xfrm>
        </p:spPr>
        <p:txBody>
          <a:bodyPr/>
          <a:lstStyle/>
          <a:p>
            <a:r>
              <a:rPr lang="en-US" b="1" dirty="0">
                <a:latin typeface="Times New Roman"/>
                <a:cs typeface="Times New Roman"/>
              </a:rPr>
              <a:t>Outline</a:t>
            </a:r>
          </a:p>
        </p:txBody>
      </p:sp>
      <p:sp>
        <p:nvSpPr>
          <p:cNvPr id="3" name="Content Placeholder 2"/>
          <p:cNvSpPr>
            <a:spLocks noGrp="1"/>
          </p:cNvSpPr>
          <p:nvPr>
            <p:ph idx="1"/>
          </p:nvPr>
        </p:nvSpPr>
        <p:spPr>
          <a:xfrm>
            <a:off x="838200" y="1588220"/>
            <a:ext cx="10515600" cy="4952253"/>
          </a:xfrm>
        </p:spPr>
        <p:txBody>
          <a:bodyPr>
            <a:normAutofit lnSpcReduction="10000"/>
          </a:bodyPr>
          <a:lstStyle/>
          <a:p>
            <a:r>
              <a:rPr lang="en-US" dirty="0">
                <a:latin typeface="Times New Roman"/>
                <a:cs typeface="Times New Roman"/>
              </a:rPr>
              <a:t>Introduction to Project</a:t>
            </a:r>
          </a:p>
          <a:p>
            <a:r>
              <a:rPr lang="en-US" dirty="0">
                <a:latin typeface="Times New Roman"/>
                <a:cs typeface="Times New Roman"/>
              </a:rPr>
              <a:t>Problem Formulation</a:t>
            </a:r>
          </a:p>
          <a:p>
            <a:r>
              <a:rPr lang="en-US" dirty="0">
                <a:latin typeface="Times New Roman"/>
                <a:cs typeface="Times New Roman"/>
              </a:rPr>
              <a:t>Objectives of the work </a:t>
            </a:r>
          </a:p>
          <a:p>
            <a:r>
              <a:rPr lang="en-US" dirty="0">
                <a:latin typeface="Times New Roman"/>
                <a:cs typeface="Times New Roman"/>
              </a:rPr>
              <a:t>Preliminary Design</a:t>
            </a:r>
          </a:p>
          <a:p>
            <a:r>
              <a:rPr lang="en-US" dirty="0">
                <a:latin typeface="Times New Roman"/>
                <a:cs typeface="Times New Roman"/>
              </a:rPr>
              <a:t>Methodology used</a:t>
            </a:r>
          </a:p>
          <a:p>
            <a:r>
              <a:rPr lang="en-US" dirty="0">
                <a:latin typeface="Times New Roman"/>
                <a:cs typeface="Times New Roman"/>
              </a:rPr>
              <a:t>Analysis of Project</a:t>
            </a:r>
          </a:p>
          <a:p>
            <a:r>
              <a:rPr lang="en-US" spc="-10" dirty="0">
                <a:latin typeface="Times New Roman"/>
                <a:cs typeface="Times New Roman"/>
              </a:rPr>
              <a:t>Results and Outputs</a:t>
            </a:r>
          </a:p>
          <a:p>
            <a:r>
              <a:rPr lang="en-US" spc="-10" dirty="0">
                <a:latin typeface="Times New Roman"/>
                <a:cs typeface="Times New Roman"/>
              </a:rPr>
              <a:t>Conclusion</a:t>
            </a:r>
          </a:p>
          <a:p>
            <a:r>
              <a:rPr lang="en-US" dirty="0">
                <a:latin typeface="Times New Roman"/>
                <a:cs typeface="Times New Roman"/>
              </a:rPr>
              <a:t>Future Scope</a:t>
            </a:r>
          </a:p>
          <a:p>
            <a:r>
              <a:rPr lang="en-US" dirty="0">
                <a:latin typeface="Times New Roman"/>
                <a:cs typeface="Times New Roman"/>
              </a:rPr>
              <a:t>References</a:t>
            </a: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2</a:t>
            </a:fld>
            <a:endParaRPr lang="en-US"/>
          </a:p>
        </p:txBody>
      </p:sp>
    </p:spTree>
    <p:extLst>
      <p:ext uri="{BB962C8B-B14F-4D97-AF65-F5344CB8AC3E}">
        <p14:creationId xmlns:p14="http://schemas.microsoft.com/office/powerpoint/2010/main" val="26059825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20</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US" sz="4400" dirty="0"/>
              <a:t>Future Scope</a:t>
            </a:r>
            <a:endParaRPr lang="en-IN" sz="4400" dirty="0"/>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marL="0" indent="0">
              <a:buNone/>
            </a:pPr>
            <a:r>
              <a:rPr lang="en-US" sz="1400" b="1" dirty="0"/>
              <a:t>Efficiency and Accuracy Improvement:</a:t>
            </a:r>
          </a:p>
          <a:p>
            <a:pPr marL="0" lvl="1" indent="0">
              <a:spcBef>
                <a:spcPts val="1000"/>
              </a:spcBef>
              <a:buNone/>
            </a:pPr>
            <a:r>
              <a:rPr lang="en-US" sz="1400" dirty="0"/>
              <a:t>Continued advancements in OCR technology may lead to improved accuracy in text recognition, reducing errors in scholarship verification processes.</a:t>
            </a:r>
          </a:p>
          <a:p>
            <a:pPr marL="0" lvl="1" indent="0">
              <a:spcBef>
                <a:spcPts val="1000"/>
              </a:spcBef>
              <a:buNone/>
            </a:pPr>
            <a:r>
              <a:rPr lang="en-US" sz="1400" dirty="0"/>
              <a:t>Integration with machine learning algorithms could enhance the system's ability to accurately interpret and verify diverse document formats.</a:t>
            </a:r>
          </a:p>
          <a:p>
            <a:pPr marL="0" indent="0">
              <a:buNone/>
            </a:pPr>
            <a:r>
              <a:rPr lang="en-US" sz="1400" b="1" dirty="0"/>
              <a:t>Automation and Streamlining Processes:</a:t>
            </a:r>
          </a:p>
          <a:p>
            <a:pPr marL="0" lvl="1" indent="0">
              <a:spcBef>
                <a:spcPts val="1000"/>
              </a:spcBef>
              <a:buNone/>
            </a:pPr>
            <a:r>
              <a:rPr lang="en-US" sz="1400" dirty="0"/>
              <a:t>The future may see increased automation in scholarship verification, minimizing manual efforts and expediting the overall process.</a:t>
            </a:r>
          </a:p>
          <a:p>
            <a:pPr marL="0" lvl="1" indent="0">
              <a:spcBef>
                <a:spcPts val="1000"/>
              </a:spcBef>
              <a:buNone/>
            </a:pPr>
            <a:r>
              <a:rPr lang="en-US" sz="1400" dirty="0"/>
              <a:t>Integration with other technologies such as document management systems and workflow automation tools could streamline the entire scholarship application and verification process.</a:t>
            </a:r>
          </a:p>
          <a:p>
            <a:pPr marL="0" indent="0">
              <a:buNone/>
            </a:pPr>
            <a:r>
              <a:rPr lang="en-US" sz="1400" b="1" dirty="0"/>
              <a:t>Enhanced Security Measures:</a:t>
            </a:r>
          </a:p>
          <a:p>
            <a:pPr marL="0" lvl="1" indent="0">
              <a:spcBef>
                <a:spcPts val="1000"/>
              </a:spcBef>
              <a:buNone/>
            </a:pPr>
            <a:r>
              <a:rPr lang="en-US" sz="1400" dirty="0"/>
              <a:t>Future systems may incorporate advanced security features to ensure the authenticity of the documents being verified.</a:t>
            </a:r>
          </a:p>
          <a:p>
            <a:pPr marL="0" lvl="1" indent="0">
              <a:spcBef>
                <a:spcPts val="1000"/>
              </a:spcBef>
              <a:buNone/>
            </a:pPr>
            <a:r>
              <a:rPr lang="en-US" sz="1400" dirty="0"/>
              <a:t>Blockchain technology could be explored for creating secure and tamper-proof records, providing an additional layer of trust.</a:t>
            </a:r>
          </a:p>
          <a:p>
            <a:pPr marL="0" indent="0">
              <a:buNone/>
            </a:pPr>
            <a:r>
              <a:rPr lang="en-US" sz="1400" b="1" dirty="0"/>
              <a:t>Cross-Platform Compatibility:</a:t>
            </a:r>
          </a:p>
          <a:p>
            <a:pPr marL="0" lvl="1" indent="0">
              <a:spcBef>
                <a:spcPts val="1000"/>
              </a:spcBef>
              <a:buNone/>
            </a:pPr>
            <a:r>
              <a:rPr lang="en-US" sz="1400" dirty="0"/>
              <a:t>The system could evolve to be compatible with various platforms, enabling seamless integration with online scholarship application portals, educational institutions, and other stakeholders.</a:t>
            </a:r>
          </a:p>
        </p:txBody>
      </p:sp>
    </p:spTree>
    <p:extLst>
      <p:ext uri="{BB962C8B-B14F-4D97-AF65-F5344CB8AC3E}">
        <p14:creationId xmlns:p14="http://schemas.microsoft.com/office/powerpoint/2010/main" val="522419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F74F805-5AF7-1ECB-1DD7-0F926CE93FDF}"/>
              </a:ext>
            </a:extLst>
          </p:cNvPr>
          <p:cNvSpPr>
            <a:spLocks noGrp="1"/>
          </p:cNvSpPr>
          <p:nvPr>
            <p:ph type="sldNum" sz="quarter" idx="12"/>
          </p:nvPr>
        </p:nvSpPr>
        <p:spPr/>
        <p:txBody>
          <a:bodyPr/>
          <a:lstStyle/>
          <a:p>
            <a:fld id="{BDCDBBEF-AA6C-4BA6-85B2-A17D7F280E38}" type="slidenum">
              <a:rPr lang="en-US" smtClean="0"/>
              <a:pPr/>
              <a:t>21</a:t>
            </a:fld>
            <a:endParaRPr lang="en-US"/>
          </a:p>
        </p:txBody>
      </p:sp>
      <p:sp>
        <p:nvSpPr>
          <p:cNvPr id="6" name="TextBox 5">
            <a:extLst>
              <a:ext uri="{FF2B5EF4-FFF2-40B4-BE49-F238E27FC236}">
                <a16:creationId xmlns:a16="http://schemas.microsoft.com/office/drawing/2014/main" id="{15F924A2-B4E4-4531-E5B9-66A95CF0B062}"/>
              </a:ext>
            </a:extLst>
          </p:cNvPr>
          <p:cNvSpPr txBox="1"/>
          <p:nvPr/>
        </p:nvSpPr>
        <p:spPr>
          <a:xfrm>
            <a:off x="997527" y="577334"/>
            <a:ext cx="8737600" cy="769441"/>
          </a:xfrm>
          <a:prstGeom prst="rect">
            <a:avLst/>
          </a:prstGeom>
          <a:noFill/>
        </p:spPr>
        <p:txBody>
          <a:bodyPr wrap="square">
            <a:spAutoFit/>
          </a:bodyPr>
          <a:lstStyle/>
          <a:p>
            <a:r>
              <a:rPr lang="en-US" sz="4400" dirty="0"/>
              <a:t>References </a:t>
            </a:r>
            <a:endParaRPr lang="en-IN" sz="4400" dirty="0"/>
          </a:p>
        </p:txBody>
      </p:sp>
      <p:sp>
        <p:nvSpPr>
          <p:cNvPr id="7" name="Content Placeholder 2">
            <a:extLst>
              <a:ext uri="{FF2B5EF4-FFF2-40B4-BE49-F238E27FC236}">
                <a16:creationId xmlns:a16="http://schemas.microsoft.com/office/drawing/2014/main" id="{9D414E7A-5C09-9289-6C16-ACF311576BB1}"/>
              </a:ext>
            </a:extLst>
          </p:cNvPr>
          <p:cNvSpPr>
            <a:spLocks noGrp="1"/>
          </p:cNvSpPr>
          <p:nvPr>
            <p:ph idx="1"/>
          </p:nvPr>
        </p:nvSpPr>
        <p:spPr>
          <a:xfrm>
            <a:off x="736600" y="1520825"/>
            <a:ext cx="10515600" cy="4351338"/>
          </a:xfrm>
        </p:spPr>
        <p:txBody>
          <a:bodyPr>
            <a:noAutofit/>
          </a:bodyPr>
          <a:lstStyle/>
          <a:p>
            <a:pPr>
              <a:buAutoNum type="arabicPeriod"/>
            </a:pPr>
            <a:r>
              <a:rPr lang="en-US" sz="1400" dirty="0"/>
              <a:t>Johnson, A. (2020). "Enhancing Scholarship Application Processes through Real-Time Verification." </a:t>
            </a:r>
          </a:p>
          <a:p>
            <a:pPr marL="0" indent="0">
              <a:buNone/>
            </a:pPr>
            <a:r>
              <a:rPr lang="en-US" sz="1400" dirty="0"/>
              <a:t>2. Smith, B. (2018). "Automation and Efficiency in Scholarship Verification: A Comparative Study." </a:t>
            </a:r>
          </a:p>
          <a:p>
            <a:pPr marL="0" indent="0">
              <a:buNone/>
            </a:pPr>
            <a:r>
              <a:rPr lang="en-US" sz="1400" dirty="0"/>
              <a:t>3. Patel, R. (2019). "Secure Handling of Student Data in Scholarship Systems." </a:t>
            </a:r>
          </a:p>
          <a:p>
            <a:pPr marL="0" indent="0">
              <a:buNone/>
            </a:pPr>
            <a:r>
              <a:rPr lang="en-US" sz="1400" dirty="0"/>
              <a:t>4. Lee, C. (2021). "Cloud-Based Solutions for Scalable Scholarship Management." </a:t>
            </a:r>
          </a:p>
          <a:p>
            <a:pPr marL="0" indent="0">
              <a:buNone/>
            </a:pPr>
            <a:r>
              <a:rPr lang="en-US" sz="1400" dirty="0"/>
              <a:t>5. Jackson, M. (2017). "API Integration in Scholarship Platforms: Real-Time Data Retrieval.“</a:t>
            </a:r>
          </a:p>
          <a:p>
            <a:pPr marL="0" indent="0">
              <a:buNone/>
            </a:pPr>
            <a:r>
              <a:rPr lang="en-US" sz="1400" dirty="0"/>
              <a:t> 6. Garcia, L. (2022). "User-Centered Design in Scholarship Systems: Improving Accessibility." </a:t>
            </a:r>
          </a:p>
          <a:p>
            <a:pPr marL="0" indent="0">
              <a:buNone/>
            </a:pPr>
            <a:r>
              <a:rPr lang="en-US" sz="1400" dirty="0"/>
              <a:t>7. Brown, D. (2019). "OCR Technology for Document Processing in Scholarship Applications.“</a:t>
            </a:r>
          </a:p>
          <a:p>
            <a:pPr marL="0" indent="0">
              <a:buNone/>
            </a:pPr>
            <a:r>
              <a:rPr lang="en-US" sz="1400" dirty="0"/>
              <a:t> 8. Kim, E. (2016). "Enhancing Scholarship Application Efficiency through Automation and Real-Time Feedback." </a:t>
            </a:r>
          </a:p>
          <a:p>
            <a:pPr marL="0" indent="0">
              <a:buNone/>
            </a:pPr>
            <a:r>
              <a:rPr lang="en-US" sz="1400" dirty="0"/>
              <a:t>9. Martinez, J. (2020). "Data Security Measures in Scholarship Verification Systems." </a:t>
            </a:r>
          </a:p>
          <a:p>
            <a:pPr marL="0" indent="0">
              <a:buNone/>
            </a:pPr>
            <a:r>
              <a:rPr lang="en-US" sz="1400" dirty="0"/>
              <a:t>10. Chen, S. (2018). "Integrating Cloud Services for Enhanced Scalability in Scholarship Platforms.“</a:t>
            </a:r>
          </a:p>
          <a:p>
            <a:pPr marL="0" indent="0">
              <a:buNone/>
            </a:pPr>
            <a:r>
              <a:rPr lang="en-US" sz="1400" dirty="0"/>
              <a:t>11. White, L. (2019). "User Experience Design for Improved Scholarship Application Interfaces." 20 12. Rodriguez, G. (2017). "Biometric Verification in Scholarship Systems: Enhancing Security and Efficiency."</a:t>
            </a:r>
            <a:endParaRPr lang="en-GB" sz="1400" dirty="0"/>
          </a:p>
        </p:txBody>
      </p:sp>
    </p:spTree>
    <p:extLst>
      <p:ext uri="{BB962C8B-B14F-4D97-AF65-F5344CB8AC3E}">
        <p14:creationId xmlns:p14="http://schemas.microsoft.com/office/powerpoint/2010/main" val="2722158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Project</a:t>
            </a:r>
          </a:p>
        </p:txBody>
      </p:sp>
      <p:sp>
        <p:nvSpPr>
          <p:cNvPr id="3" name="Content Placeholder 2"/>
          <p:cNvSpPr>
            <a:spLocks noGrp="1"/>
          </p:cNvSpPr>
          <p:nvPr>
            <p:ph idx="1"/>
          </p:nvPr>
        </p:nvSpPr>
        <p:spPr/>
        <p:txBody>
          <a:bodyPr>
            <a:normAutofit/>
          </a:bodyPr>
          <a:lstStyle/>
          <a:p>
            <a:r>
              <a:rPr lang="en-GB" dirty="0"/>
              <a:t>The project "Real-Time Scholarship Verification System" addresses the critical inefficiencies in the existing scholarship application and verification process. The conventional methods of manual data entry, sluggish verification, and lack of instant feedback lead to delays and uncertainty. </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3</a:t>
            </a:fld>
            <a:endParaRPr lang="en-US"/>
          </a:p>
        </p:txBody>
      </p:sp>
    </p:spTree>
    <p:extLst>
      <p:ext uri="{BB962C8B-B14F-4D97-AF65-F5344CB8AC3E}">
        <p14:creationId xmlns:p14="http://schemas.microsoft.com/office/powerpoint/2010/main" val="3401012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to Project</a:t>
            </a:r>
          </a:p>
        </p:txBody>
      </p:sp>
      <p:sp>
        <p:nvSpPr>
          <p:cNvPr id="3" name="Content Placeholder 2"/>
          <p:cNvSpPr>
            <a:spLocks noGrp="1"/>
          </p:cNvSpPr>
          <p:nvPr>
            <p:ph idx="1"/>
          </p:nvPr>
        </p:nvSpPr>
        <p:spPr/>
        <p:txBody>
          <a:bodyPr>
            <a:normAutofit/>
          </a:bodyPr>
          <a:lstStyle/>
          <a:p>
            <a:r>
              <a:rPr lang="en-GB" dirty="0"/>
              <a:t>To revolutionize this landscape, our project introduces automation through Optical Character Recognition (OCR) technology, real-time integration with external databases, and a user-centric interface. By doing so, we aim to streamline the verification process, enhance accuracy, and provide applicants with immediate feedback on their application status. This project aligns with the modern need for efficiency, transparency, and equitable access to educational opportunities.</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4</a:t>
            </a:fld>
            <a:endParaRPr lang="en-US"/>
          </a:p>
        </p:txBody>
      </p:sp>
    </p:spTree>
    <p:extLst>
      <p:ext uri="{BB962C8B-B14F-4D97-AF65-F5344CB8AC3E}">
        <p14:creationId xmlns:p14="http://schemas.microsoft.com/office/powerpoint/2010/main" val="15700458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Problem Formulation</a:t>
            </a:r>
          </a:p>
        </p:txBody>
      </p:sp>
      <p:sp>
        <p:nvSpPr>
          <p:cNvPr id="3" name="Content Placeholder 2"/>
          <p:cNvSpPr>
            <a:spLocks noGrp="1"/>
          </p:cNvSpPr>
          <p:nvPr>
            <p:ph idx="1"/>
          </p:nvPr>
        </p:nvSpPr>
        <p:spPr/>
        <p:txBody>
          <a:bodyPr/>
          <a:lstStyle/>
          <a:p>
            <a:r>
              <a:rPr lang="en-GB" dirty="0"/>
              <a:t>The project aims to alleviate the challenges of manual scholarship verification by introducing automation and real-time feedback. This addresses delays, errors, and the lack of transparency. The goal is to streamline the process, enhance accuracy, and provide applicants with instant updates, improving the overall efficiency and accessibility of scholarship distribution.</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5</a:t>
            </a:fld>
            <a:endParaRPr lang="en-US"/>
          </a:p>
        </p:txBody>
      </p:sp>
    </p:spTree>
    <p:extLst>
      <p:ext uri="{BB962C8B-B14F-4D97-AF65-F5344CB8AC3E}">
        <p14:creationId xmlns:p14="http://schemas.microsoft.com/office/powerpoint/2010/main" val="40930345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a:t>
            </a:r>
            <a:r>
              <a:rPr lang="en-US"/>
              <a:t>of the Work</a:t>
            </a:r>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GB" dirty="0"/>
              <a:t>Here are the objectives of the work:</a:t>
            </a:r>
          </a:p>
          <a:p>
            <a:endParaRPr lang="en-GB" dirty="0"/>
          </a:p>
          <a:p>
            <a:pPr marL="0" indent="0">
              <a:buNone/>
            </a:pPr>
            <a:r>
              <a:rPr lang="en-GB" dirty="0"/>
              <a:t>1. Implement automation through OCR technology.</a:t>
            </a:r>
          </a:p>
          <a:p>
            <a:pPr marL="0" indent="0">
              <a:buNone/>
            </a:pPr>
            <a:r>
              <a:rPr lang="en-GB" dirty="0"/>
              <a:t>2. Integrate real-time data retrieval from external sources.</a:t>
            </a:r>
          </a:p>
          <a:p>
            <a:pPr marL="0" indent="0">
              <a:buNone/>
            </a:pPr>
            <a:r>
              <a:rPr lang="en-GB" dirty="0"/>
              <a:t>3. Provide instant feedback to applicants.</a:t>
            </a:r>
          </a:p>
          <a:p>
            <a:pPr marL="0" indent="0">
              <a:buNone/>
            </a:pPr>
            <a:r>
              <a:rPr lang="en-GB" dirty="0"/>
              <a:t>4. Enhance data security through encryption.</a:t>
            </a:r>
          </a:p>
          <a:p>
            <a:pPr marL="0" indent="0">
              <a:buNone/>
            </a:pPr>
            <a:r>
              <a:rPr lang="en-GB" dirty="0"/>
              <a:t>5. Develop a user-friendly interface.</a:t>
            </a:r>
          </a:p>
          <a:p>
            <a:pPr marL="0" indent="0">
              <a:buNone/>
            </a:pPr>
            <a:r>
              <a:rPr lang="en-GB" dirty="0"/>
              <a:t>6. Conduct performance and usability testing.</a:t>
            </a:r>
          </a:p>
          <a:p>
            <a:pPr marL="0" indent="0">
              <a:buNone/>
            </a:pPr>
            <a:r>
              <a:rPr lang="en-GB" dirty="0"/>
              <a:t>7. Compare the proposed system with existing methods.</a:t>
            </a:r>
          </a:p>
          <a:p>
            <a:pPr marL="0" indent="0">
              <a:buNone/>
            </a:pPr>
            <a:r>
              <a:rPr lang="en-GB" dirty="0"/>
              <a:t>8. Ensure scalability and resource optimization.</a:t>
            </a:r>
          </a:p>
          <a:p>
            <a:pPr marL="0" indent="0">
              <a:buNone/>
            </a:pPr>
            <a:r>
              <a:rPr lang="en-GB" dirty="0"/>
              <a:t>9. Address ethical considerations.</a:t>
            </a:r>
          </a:p>
          <a:p>
            <a:pPr marL="0" indent="0">
              <a:buNone/>
            </a:pPr>
            <a:r>
              <a:rPr lang="en-GB" dirty="0"/>
              <a:t>10. Improve the efficiency of scholarship distribution.</a:t>
            </a:r>
            <a:endParaRPr lang="en-US"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6</a:t>
            </a:fld>
            <a:endParaRPr lang="en-US"/>
          </a:p>
        </p:txBody>
      </p:sp>
    </p:spTree>
    <p:extLst>
      <p:ext uri="{BB962C8B-B14F-4D97-AF65-F5344CB8AC3E}">
        <p14:creationId xmlns:p14="http://schemas.microsoft.com/office/powerpoint/2010/main" val="474965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Design</a:t>
            </a:r>
          </a:p>
        </p:txBody>
      </p:sp>
      <p:sp>
        <p:nvSpPr>
          <p:cNvPr id="3" name="Content Placeholder 2"/>
          <p:cNvSpPr>
            <a:spLocks noGrp="1"/>
          </p:cNvSpPr>
          <p:nvPr>
            <p:ph idx="1"/>
          </p:nvPr>
        </p:nvSpPr>
        <p:spPr/>
        <p:txBody>
          <a:bodyPr>
            <a:normAutofit fontScale="92500" lnSpcReduction="10000"/>
          </a:bodyPr>
          <a:lstStyle/>
          <a:p>
            <a:pPr marL="0" indent="0">
              <a:buNone/>
            </a:pPr>
            <a:r>
              <a:rPr lang="en-GB" sz="2200" dirty="0"/>
              <a:t>The preliminary design of the "Real-Time Scholarship Verification System" includes key components and functionalities that aim to address the identified challenges. Here's an overview of the preliminary design:</a:t>
            </a:r>
          </a:p>
          <a:p>
            <a:pPr marL="0" indent="0">
              <a:buNone/>
            </a:pPr>
            <a:endParaRPr lang="en-GB" sz="2200" dirty="0"/>
          </a:p>
          <a:p>
            <a:pPr algn="l">
              <a:buFont typeface="+mj-lt"/>
              <a:buAutoNum type="arabicPeriod"/>
            </a:pPr>
            <a:r>
              <a:rPr lang="en-GB" sz="2200" dirty="0"/>
              <a:t>User Roles:</a:t>
            </a:r>
          </a:p>
          <a:p>
            <a:pPr marL="1200150" lvl="2" indent="-285750">
              <a:buFont typeface="+mj-lt"/>
              <a:buAutoNum type="arabicPeriod"/>
            </a:pPr>
            <a:r>
              <a:rPr lang="en-GB" sz="1800" dirty="0"/>
              <a:t>Applicants: Students applying for scholarships.</a:t>
            </a:r>
          </a:p>
          <a:p>
            <a:pPr marL="1200150" lvl="2" indent="-285750">
              <a:buFont typeface="+mj-lt"/>
              <a:buAutoNum type="arabicPeriod"/>
            </a:pPr>
            <a:r>
              <a:rPr lang="en-GB" sz="1800" dirty="0"/>
              <a:t>Scholarship Providers: Organizations offering scholarships.</a:t>
            </a:r>
          </a:p>
          <a:p>
            <a:pPr marL="1200150" lvl="2" indent="-285750">
              <a:buFont typeface="+mj-lt"/>
              <a:buAutoNum type="arabicPeriod"/>
            </a:pPr>
            <a:r>
              <a:rPr lang="en-GB" sz="1800" dirty="0"/>
              <a:t>Verification Authorities: Institutions and agencies responsible for verifying applicant data.</a:t>
            </a:r>
          </a:p>
          <a:p>
            <a:pPr algn="l">
              <a:buFont typeface="+mj-lt"/>
              <a:buAutoNum type="arabicPeriod"/>
            </a:pPr>
            <a:r>
              <a:rPr lang="en-GB" sz="2200" dirty="0"/>
              <a:t>User Interface:</a:t>
            </a:r>
          </a:p>
          <a:p>
            <a:pPr marL="1200150" lvl="2" indent="-285750">
              <a:buFont typeface="+mj-lt"/>
              <a:buAutoNum type="arabicPeriod"/>
            </a:pPr>
            <a:r>
              <a:rPr lang="en-GB" sz="1800" dirty="0"/>
              <a:t>Applicant Portal: Allows students to submit scholarship applications, upload documents, and check application status.</a:t>
            </a:r>
          </a:p>
          <a:p>
            <a:pPr marL="1200150" lvl="2" indent="-285750">
              <a:buFont typeface="+mj-lt"/>
              <a:buAutoNum type="arabicPeriod"/>
            </a:pPr>
            <a:r>
              <a:rPr lang="en-GB" sz="1800" dirty="0"/>
              <a:t>Provider Dashboard: Enables scholarship providers to manage scholarship programs and view applicant data.</a:t>
            </a:r>
          </a:p>
          <a:p>
            <a:pPr marL="1200150" lvl="2" indent="-285750">
              <a:buFont typeface="+mj-lt"/>
              <a:buAutoNum type="arabicPeriod"/>
            </a:pPr>
            <a:r>
              <a:rPr lang="en-GB" sz="1800" dirty="0"/>
              <a:t>Verification Interface: Provides verification authorities with tools to cross-reference applicant information.</a:t>
            </a:r>
          </a:p>
          <a:p>
            <a:pPr marL="0" indent="0">
              <a:buNone/>
            </a:pPr>
            <a:endParaRPr lang="en-US" sz="2200"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7</a:t>
            </a:fld>
            <a:endParaRPr lang="en-US"/>
          </a:p>
        </p:txBody>
      </p:sp>
    </p:spTree>
    <p:extLst>
      <p:ext uri="{BB962C8B-B14F-4D97-AF65-F5344CB8AC3E}">
        <p14:creationId xmlns:p14="http://schemas.microsoft.com/office/powerpoint/2010/main" val="15703381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Preliminary Design</a:t>
            </a:r>
          </a:p>
        </p:txBody>
      </p:sp>
      <p:sp>
        <p:nvSpPr>
          <p:cNvPr id="3" name="Content Placeholder 2"/>
          <p:cNvSpPr>
            <a:spLocks noGrp="1"/>
          </p:cNvSpPr>
          <p:nvPr>
            <p:ph idx="1"/>
          </p:nvPr>
        </p:nvSpPr>
        <p:spPr/>
        <p:txBody>
          <a:bodyPr>
            <a:normAutofit/>
          </a:bodyPr>
          <a:lstStyle/>
          <a:p>
            <a:pPr marL="457200" lvl="1" indent="0">
              <a:lnSpc>
                <a:spcPct val="80000"/>
              </a:lnSpc>
              <a:buNone/>
            </a:pPr>
            <a:r>
              <a:rPr lang="en-GB" sz="2000" dirty="0"/>
              <a:t>3. Automation and OCR:</a:t>
            </a:r>
          </a:p>
          <a:p>
            <a:pPr marL="1200150" lvl="2" indent="-285750">
              <a:lnSpc>
                <a:spcPct val="80000"/>
              </a:lnSpc>
              <a:buFont typeface="+mj-lt"/>
              <a:buAutoNum type="arabicPeriod"/>
            </a:pPr>
            <a:r>
              <a:rPr lang="en-GB" sz="1600" dirty="0"/>
              <a:t>Utilizes Optical Character Recognition (OCR) technology to automatically extract data from uploaded documents.</a:t>
            </a:r>
          </a:p>
          <a:p>
            <a:pPr marL="1200150" lvl="2" indent="-285750">
              <a:lnSpc>
                <a:spcPct val="80000"/>
              </a:lnSpc>
              <a:buFont typeface="+mj-lt"/>
              <a:buAutoNum type="arabicPeriod"/>
            </a:pPr>
            <a:r>
              <a:rPr lang="en-GB" sz="1600" dirty="0"/>
              <a:t>Reduces manual data entry, minimizing errors and processing time.</a:t>
            </a:r>
          </a:p>
          <a:p>
            <a:pPr marL="457200" lvl="1" indent="0">
              <a:lnSpc>
                <a:spcPct val="80000"/>
              </a:lnSpc>
              <a:buNone/>
            </a:pPr>
            <a:r>
              <a:rPr lang="en-GB" sz="2000" dirty="0"/>
              <a:t>4. Real-Time Integration:</a:t>
            </a:r>
          </a:p>
          <a:p>
            <a:pPr marL="1200150" lvl="2" indent="-285750">
              <a:lnSpc>
                <a:spcPct val="80000"/>
              </a:lnSpc>
              <a:buFont typeface="+mj-lt"/>
              <a:buAutoNum type="arabicPeriod"/>
            </a:pPr>
            <a:r>
              <a:rPr lang="en-GB" sz="1600" dirty="0"/>
              <a:t>Connects to external databases and sources for real-time verification of applicant information.</a:t>
            </a:r>
          </a:p>
          <a:p>
            <a:pPr marL="1200150" lvl="2" indent="-285750">
              <a:lnSpc>
                <a:spcPct val="80000"/>
              </a:lnSpc>
              <a:buFont typeface="+mj-lt"/>
              <a:buAutoNum type="arabicPeriod"/>
            </a:pPr>
            <a:r>
              <a:rPr lang="en-GB" sz="1600" dirty="0"/>
              <a:t>Ensures accuracy and expedites the verification process.</a:t>
            </a:r>
          </a:p>
          <a:p>
            <a:pPr marL="457200" lvl="1" indent="0">
              <a:lnSpc>
                <a:spcPct val="80000"/>
              </a:lnSpc>
              <a:buNone/>
            </a:pPr>
            <a:r>
              <a:rPr lang="en-GB" sz="2000" dirty="0"/>
              <a:t>5. Security Measures:</a:t>
            </a:r>
          </a:p>
          <a:p>
            <a:pPr marL="1200150" lvl="2" indent="-285750">
              <a:lnSpc>
                <a:spcPct val="80000"/>
              </a:lnSpc>
              <a:buFont typeface="+mj-lt"/>
              <a:buAutoNum type="arabicPeriod"/>
            </a:pPr>
            <a:r>
              <a:rPr lang="en-GB" sz="1600" dirty="0"/>
              <a:t>Implements robust data security measures, including encryption and multi-factor authentication, to safeguard sensitive information.</a:t>
            </a:r>
          </a:p>
        </p:txBody>
      </p:sp>
      <p:sp>
        <p:nvSpPr>
          <p:cNvPr id="4" name="Slide Number Placeholder 3"/>
          <p:cNvSpPr>
            <a:spLocks noGrp="1"/>
          </p:cNvSpPr>
          <p:nvPr>
            <p:ph type="sldNum" sz="quarter" idx="12"/>
          </p:nvPr>
        </p:nvSpPr>
        <p:spPr/>
        <p:txBody>
          <a:bodyPr/>
          <a:lstStyle/>
          <a:p>
            <a:fld id="{BDCDBBEF-AA6C-4BA6-85B2-A17D7F280E38}" type="slidenum">
              <a:rPr lang="en-US" smtClean="0"/>
              <a:pPr/>
              <a:t>8</a:t>
            </a:fld>
            <a:endParaRPr lang="en-US"/>
          </a:p>
        </p:txBody>
      </p:sp>
    </p:spTree>
    <p:extLst>
      <p:ext uri="{BB962C8B-B14F-4D97-AF65-F5344CB8AC3E}">
        <p14:creationId xmlns:p14="http://schemas.microsoft.com/office/powerpoint/2010/main" val="13993641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 used</a:t>
            </a:r>
          </a:p>
        </p:txBody>
      </p:sp>
      <p:sp>
        <p:nvSpPr>
          <p:cNvPr id="3" name="Content Placeholder 2"/>
          <p:cNvSpPr>
            <a:spLocks noGrp="1"/>
          </p:cNvSpPr>
          <p:nvPr>
            <p:ph idx="1"/>
          </p:nvPr>
        </p:nvSpPr>
        <p:spPr/>
        <p:txBody>
          <a:bodyPr>
            <a:normAutofit fontScale="92500" lnSpcReduction="20000"/>
          </a:bodyPr>
          <a:lstStyle/>
          <a:p>
            <a:pPr marL="0" indent="0">
              <a:buNone/>
            </a:pPr>
            <a:r>
              <a:rPr lang="en-GB" dirty="0"/>
              <a:t>Requirement Analysis:</a:t>
            </a:r>
          </a:p>
          <a:p>
            <a:pPr marL="0" indent="0">
              <a:buNone/>
            </a:pPr>
            <a:r>
              <a:rPr lang="en-GB" dirty="0"/>
              <a:t>Gathered requirements from stakeholders to define the system's functionalities and user interactions, forming the foundation for development.</a:t>
            </a:r>
          </a:p>
          <a:p>
            <a:endParaRPr lang="en-GB" dirty="0"/>
          </a:p>
          <a:p>
            <a:pPr marL="0" indent="0">
              <a:buNone/>
            </a:pPr>
            <a:r>
              <a:rPr lang="en-GB" dirty="0"/>
              <a:t>System Design:</a:t>
            </a:r>
          </a:p>
          <a:p>
            <a:pPr marL="0" indent="0">
              <a:buNone/>
            </a:pPr>
            <a:r>
              <a:rPr lang="en-GB" dirty="0"/>
              <a:t>Created a detailed system architecture, outlining components, interfaces, and data flows, ensuring a clear roadmap for implementation.</a:t>
            </a:r>
          </a:p>
          <a:p>
            <a:endParaRPr lang="en-GB" dirty="0"/>
          </a:p>
          <a:p>
            <a:pPr marL="0" indent="0">
              <a:buNone/>
            </a:pPr>
            <a:r>
              <a:rPr lang="en-GB" dirty="0"/>
              <a:t>Development and Integration:</a:t>
            </a:r>
          </a:p>
          <a:p>
            <a:pPr marL="0" indent="0">
              <a:buNone/>
            </a:pPr>
            <a:r>
              <a:rPr lang="en-GB" dirty="0"/>
              <a:t>Employed chosen technologies to develop the system, integrating OCR technology, real-time APIs, and security mechanisms as per the design.</a:t>
            </a:r>
          </a:p>
          <a:p>
            <a:pPr marL="0" indent="0">
              <a:buNone/>
            </a:pPr>
            <a:endParaRPr lang="en-GB" dirty="0"/>
          </a:p>
        </p:txBody>
      </p:sp>
      <p:sp>
        <p:nvSpPr>
          <p:cNvPr id="4" name="Slide Number Placeholder 3"/>
          <p:cNvSpPr>
            <a:spLocks noGrp="1"/>
          </p:cNvSpPr>
          <p:nvPr>
            <p:ph type="sldNum" sz="quarter" idx="12"/>
          </p:nvPr>
        </p:nvSpPr>
        <p:spPr/>
        <p:txBody>
          <a:bodyPr/>
          <a:lstStyle/>
          <a:p>
            <a:fld id="{BDCDBBEF-AA6C-4BA6-85B2-A17D7F280E38}" type="slidenum">
              <a:rPr lang="en-US" smtClean="0"/>
              <a:pPr/>
              <a:t>9</a:t>
            </a:fld>
            <a:endParaRPr lang="en-US"/>
          </a:p>
        </p:txBody>
      </p:sp>
    </p:spTree>
    <p:extLst>
      <p:ext uri="{BB962C8B-B14F-4D97-AF65-F5344CB8AC3E}">
        <p14:creationId xmlns:p14="http://schemas.microsoft.com/office/powerpoint/2010/main" val="2285240125"/>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Contents Slide Master">
  <a:themeElements>
    <a:clrScheme name="ALLPPT-COLOR-A33">
      <a:dk1>
        <a:sysClr val="windowText" lastClr="000000"/>
      </a:dk1>
      <a:lt1>
        <a:sysClr val="window" lastClr="FFFFFF"/>
      </a:lt1>
      <a:dk2>
        <a:srgbClr val="1F497D"/>
      </a:dk2>
      <a:lt2>
        <a:srgbClr val="EEECE1"/>
      </a:lt2>
      <a:accent1>
        <a:srgbClr val="EF4A4A"/>
      </a:accent1>
      <a:accent2>
        <a:srgbClr val="262626"/>
      </a:accent2>
      <a:accent3>
        <a:srgbClr val="EF4A4A"/>
      </a:accent3>
      <a:accent4>
        <a:srgbClr val="262626"/>
      </a:accent4>
      <a:accent5>
        <a:srgbClr val="EF4A4A"/>
      </a:accent5>
      <a:accent6>
        <a:srgbClr val="262626"/>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smaple</Template>
  <TotalTime>6264</TotalTime>
  <Words>2088</Words>
  <Application>Microsoft Office PowerPoint</Application>
  <PresentationFormat>Widescreen</PresentationFormat>
  <Paragraphs>189</Paragraphs>
  <Slides>21</Slides>
  <Notes>0</Notes>
  <HiddenSlides>0</HiddenSlides>
  <MMClips>0</MMClips>
  <ScaleCrop>false</ScaleCrop>
  <HeadingPairs>
    <vt:vector size="6" baseType="variant">
      <vt:variant>
        <vt:lpstr>Fonts Used</vt:lpstr>
      </vt:variant>
      <vt:variant>
        <vt:i4>7</vt:i4>
      </vt:variant>
      <vt:variant>
        <vt:lpstr>Theme</vt:lpstr>
      </vt:variant>
      <vt:variant>
        <vt:i4>3</vt:i4>
      </vt:variant>
      <vt:variant>
        <vt:lpstr>Slide Titles</vt:lpstr>
      </vt:variant>
      <vt:variant>
        <vt:i4>21</vt:i4>
      </vt:variant>
    </vt:vector>
  </HeadingPairs>
  <TitlesOfParts>
    <vt:vector size="31" baseType="lpstr">
      <vt:lpstr>Arial</vt:lpstr>
      <vt:lpstr>Arial Black</vt:lpstr>
      <vt:lpstr>Calibri</vt:lpstr>
      <vt:lpstr>Calibri Light</vt:lpstr>
      <vt:lpstr>Casper</vt:lpstr>
      <vt:lpstr>Raleway ExtraBold</vt:lpstr>
      <vt:lpstr>Times New Roman</vt:lpstr>
      <vt:lpstr>1_Office Theme</vt:lpstr>
      <vt:lpstr>2_Office Theme</vt:lpstr>
      <vt:lpstr>Contents Slide Master</vt:lpstr>
      <vt:lpstr>PowerPoint Presentation</vt:lpstr>
      <vt:lpstr>Outline</vt:lpstr>
      <vt:lpstr>Introduction to Project</vt:lpstr>
      <vt:lpstr>Introduction to Project</vt:lpstr>
      <vt:lpstr>Problem Formulation</vt:lpstr>
      <vt:lpstr>Objectives of the Work</vt:lpstr>
      <vt:lpstr>Preliminary Design</vt:lpstr>
      <vt:lpstr>Preliminary Design</vt:lpstr>
      <vt:lpstr>Methodology used</vt:lpstr>
      <vt:lpstr>Methodology used</vt:lpstr>
      <vt:lpstr>Methodology used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Branding</dc:creator>
  <cp:lastModifiedBy>ANJALI KAUSHAL</cp:lastModifiedBy>
  <cp:revision>505</cp:revision>
  <dcterms:created xsi:type="dcterms:W3CDTF">2019-01-09T10:33:58Z</dcterms:created>
  <dcterms:modified xsi:type="dcterms:W3CDTF">2023-11-30T04:46:55Z</dcterms:modified>
</cp:coreProperties>
</file>

<file path=docProps/thumbnail.jpeg>
</file>